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8" r:id="rId4"/>
    <p:sldMasterId id="2147483710" r:id="rId5"/>
    <p:sldMasterId id="2147483748" r:id="rId6"/>
    <p:sldMasterId id="2147483797" r:id="rId7"/>
  </p:sldMasterIdLst>
  <p:notesMasterIdLst>
    <p:notesMasterId r:id="rId24"/>
  </p:notesMasterIdLst>
  <p:sldIdLst>
    <p:sldId id="459" r:id="rId8"/>
    <p:sldId id="502" r:id="rId9"/>
    <p:sldId id="523" r:id="rId10"/>
    <p:sldId id="531" r:id="rId11"/>
    <p:sldId id="522" r:id="rId12"/>
    <p:sldId id="524" r:id="rId13"/>
    <p:sldId id="525" r:id="rId14"/>
    <p:sldId id="446" r:id="rId15"/>
    <p:sldId id="528" r:id="rId16"/>
    <p:sldId id="532" r:id="rId17"/>
    <p:sldId id="526" r:id="rId18"/>
    <p:sldId id="533" r:id="rId19"/>
    <p:sldId id="527" r:id="rId20"/>
    <p:sldId id="534" r:id="rId21"/>
    <p:sldId id="529" r:id="rId22"/>
    <p:sldId id="530" r:id="rId23"/>
  </p:sldIdLst>
  <p:sldSz cx="9144000" cy="6858000" type="screen4x3"/>
  <p:notesSz cx="6858000" cy="9144000"/>
  <p:embeddedFontLst>
    <p:embeddedFont>
      <p:font typeface="Segoe UI Light" pitchFamily="34" charset="0"/>
      <p:regular r:id="rId25"/>
    </p:embeddedFont>
    <p:embeddedFont>
      <p:font typeface="Segoe UI" pitchFamily="34" charset="0"/>
      <p:regular r:id="rId26"/>
      <p:bold r:id="rId27"/>
      <p:italic r:id="rId28"/>
      <p:boldItalic r:id="rId29"/>
    </p:embeddedFont>
    <p:embeddedFont>
      <p:font typeface="Segoe Light" charset="0"/>
      <p:regular r:id="rId30"/>
      <p:italic r:id="rId31"/>
    </p:embeddedFont>
    <p:embeddedFont>
      <p:font typeface="Calibri" pitchFamily="34" charset="0"/>
      <p:regular r:id="rId32"/>
      <p:bold r:id="rId33"/>
      <p:italic r:id="rId34"/>
      <p:boldItalic r:id="rId35"/>
    </p:embeddedFont>
  </p:embeddedFontLst>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Введение" id="{D3C4C9CB-A4B8-4EB1-A07D-6347EE3224C6}">
          <p14:sldIdLst>
            <p14:sldId id="459"/>
          </p14:sldIdLst>
        </p14:section>
        <p14:section name="Принципы Metro" id="{E80082F3-5080-4992-9DAF-DF502D7F7206}">
          <p14:sldIdLst>
            <p14:sldId id="502"/>
            <p14:sldId id="523"/>
            <p14:sldId id="531"/>
            <p14:sldId id="522"/>
            <p14:sldId id="524"/>
            <p14:sldId id="525"/>
            <p14:sldId id="446"/>
            <p14:sldId id="528"/>
            <p14:sldId id="532"/>
            <p14:sldId id="526"/>
            <p14:sldId id="533"/>
            <p14:sldId id="527"/>
            <p14:sldId id="534"/>
            <p14:sldId id="529"/>
            <p14:sldId id="53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999999"/>
    <a:srgbClr val="1FA91F"/>
    <a:srgbClr val="F09609"/>
    <a:srgbClr val="1BA1E2"/>
    <a:srgbClr val="F09408"/>
    <a:srgbClr val="E51400"/>
    <a:srgbClr val="339933"/>
    <a:srgbClr val="309830"/>
    <a:srgbClr val="26A0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0155" autoAdjust="0"/>
    <p:restoredTop sz="97068" autoAdjust="0"/>
  </p:normalViewPr>
  <p:slideViewPr>
    <p:cSldViewPr>
      <p:cViewPr>
        <p:scale>
          <a:sx n="100" d="100"/>
          <a:sy n="100" d="100"/>
        </p:scale>
        <p:origin x="-1932" y="-384"/>
      </p:cViewPr>
      <p:guideLst>
        <p:guide orient="horz" pos="1968"/>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font" Target="fonts/font10.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4.fntdata"/><Relationship Id="rId36"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35C41C-95DF-4442-85B2-24E9D664088F}" type="datetimeFigureOut">
              <a:rPr lang="en-US" smtClean="0"/>
              <a:pPr/>
              <a:t>4/16/2012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562EAA-E909-4318-AAAE-D75056CF6C04}" type="slidenum">
              <a:rPr lang="en-US" smtClean="0"/>
              <a:pPr/>
              <a:t>‹#›</a:t>
            </a:fld>
            <a:endParaRPr lang="en-US"/>
          </a:p>
        </p:txBody>
      </p:sp>
    </p:spTree>
    <p:extLst>
      <p:ext uri="{BB962C8B-B14F-4D97-AF65-F5344CB8AC3E}">
        <p14:creationId xmlns:p14="http://schemas.microsoft.com/office/powerpoint/2010/main" val="3216103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2</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hape 4"/>
          <p:cNvSpPr>
            <a:spLocks noGrp="1" noChangeArrowheads="1"/>
          </p:cNvSpPr>
          <p:nvPr>
            <p:ph type="sldNum" sz="quarter" idx="5"/>
          </p:nvPr>
        </p:nvSpPr>
        <p:spPr>
          <a:noFill/>
          <a:ln>
            <a:headEnd/>
            <a:tailEnd/>
          </a:ln>
        </p:spPr>
        <p:txBody>
          <a:bodyPr/>
          <a:lstStyle/>
          <a:p>
            <a:fld id="{98DAF596-EFF5-D447-A599-36439627F516}" type="slidenum">
              <a:rPr lang="en-US">
                <a:solidFill>
                  <a:prstClr val="black"/>
                </a:solidFill>
                <a:latin typeface="Segoe Light" pitchFamily="26" charset="0"/>
              </a:rPr>
              <a:pPr/>
              <a:t>3</a:t>
            </a:fld>
            <a:endParaRPr lang="en-US" dirty="0">
              <a:solidFill>
                <a:prstClr val="black"/>
              </a:solidFill>
              <a:latin typeface="Segoe Light" pitchFamily="26" charset="0"/>
            </a:endParaRPr>
          </a:p>
        </p:txBody>
      </p:sp>
      <p:sp>
        <p:nvSpPr>
          <p:cNvPr id="15363" name="Rectangle 129025"/>
          <p:cNvSpPr>
            <a:spLocks noGrp="1" noRot="1" noChangeAspect="1" noChangeArrowheads="1" noTextEdit="1"/>
          </p:cNvSpPr>
          <p:nvPr>
            <p:ph type="sldImg"/>
          </p:nvPr>
        </p:nvSpPr>
        <p:spPr>
          <a:noFill/>
          <a:ln cap="flat">
            <a:headEnd type="none" w="med" len="med"/>
            <a:tailEnd type="none" w="med" len="med"/>
          </a:ln>
        </p:spPr>
      </p:sp>
      <p:sp>
        <p:nvSpPr>
          <p:cNvPr id="15364" name="Rectangle 129026"/>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7 | Presenter Mode</a:t>
            </a:r>
            <a:endParaRPr lang="en-US">
              <a:solidFill>
                <a:prstClr val="black"/>
              </a:solidFill>
            </a:endParaRPr>
          </a:p>
        </p:txBody>
      </p:sp>
      <p:sp>
        <p:nvSpPr>
          <p:cNvPr id="5" name="Date Placeholder 4"/>
          <p:cNvSpPr>
            <a:spLocks noGrp="1"/>
          </p:cNvSpPr>
          <p:nvPr>
            <p:ph type="dt" idx="11"/>
          </p:nvPr>
        </p:nvSpPr>
        <p:spPr/>
        <p:txBody>
          <a:bodyPr/>
          <a:lstStyle/>
          <a:p>
            <a:fld id="{C5BBB5DE-F9B9-485E-B8CA-57DDC5ABA486}" type="datetime2">
              <a:rPr lang="en-US" smtClean="0">
                <a:solidFill>
                  <a:prstClr val="black"/>
                </a:solidFill>
              </a:rPr>
              <a:pPr/>
              <a:t>Monday, April 16, 2012</a:t>
            </a:fld>
            <a:endParaRPr lang="en-US">
              <a:solidFill>
                <a:prstClr val="black"/>
              </a:solidFill>
            </a:endParaRPr>
          </a:p>
        </p:txBody>
      </p:sp>
      <p:sp>
        <p:nvSpPr>
          <p:cNvPr id="6" name="Footer Placeholder 5"/>
          <p:cNvSpPr>
            <a:spLocks noGrp="1"/>
          </p:cNvSpPr>
          <p:nvPr>
            <p:ph type="ftr" sz="quarter" idx="12"/>
          </p:nvPr>
        </p:nvSpPr>
        <p:spPr/>
        <p:txBody>
          <a:bodyPr/>
          <a:lstStyle/>
          <a:p>
            <a:r>
              <a:rPr lang="en-US" smtClean="0">
                <a:solidFill>
                  <a:prstClr val="black"/>
                </a:solidFill>
              </a:rPr>
              <a:t>Microsoft Confidential</a:t>
            </a:r>
            <a:endParaRPr lang="en-US">
              <a:solidFill>
                <a:prstClr val="black"/>
              </a:solidFill>
            </a:endParaRPr>
          </a:p>
        </p:txBody>
      </p:sp>
      <p:sp>
        <p:nvSpPr>
          <p:cNvPr id="7" name="Slide Number Placeholder 6"/>
          <p:cNvSpPr>
            <a:spLocks noGrp="1"/>
          </p:cNvSpPr>
          <p:nvPr>
            <p:ph type="sldNum" sz="quarter" idx="13"/>
          </p:nvPr>
        </p:nvSpPr>
        <p:spPr/>
        <p:txBody>
          <a:bodyPr/>
          <a:lstStyle/>
          <a:p>
            <a:fld id="{26921066-999A-4F94-8750-23B55137A9B0}"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9237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4485340"/>
            <a:ext cx="9144000" cy="612775"/>
          </a:xfrm>
        </p:spPr>
        <p:txBody>
          <a:bodyPr anchor="b">
            <a:noAutofit/>
          </a:bodyPr>
          <a:lstStyle>
            <a:lvl1pPr algn="ctr">
              <a:defRPr lang="en-US" sz="3600" kern="1200" baseline="0" dirty="0">
                <a:solidFill>
                  <a:schemeClr val="tx1">
                    <a:lumMod val="85000"/>
                    <a:lumOff val="15000"/>
                  </a:schemeClr>
                </a:solidFill>
                <a:latin typeface="Segoe Light" pitchFamily="34" charset="0"/>
                <a:ea typeface="+mj-ea"/>
                <a:cs typeface="+mj-cs"/>
              </a:defRPr>
            </a:lvl1pPr>
          </a:lstStyle>
          <a:p>
            <a:r>
              <a:rPr lang="en-US" dirty="0" smtClean="0"/>
              <a:t>Add title here</a:t>
            </a:r>
            <a:endParaRPr lang="en-US" dirty="0"/>
          </a:p>
        </p:txBody>
      </p:sp>
      <p:sp>
        <p:nvSpPr>
          <p:cNvPr id="3" name="Subtitle 2"/>
          <p:cNvSpPr>
            <a:spLocks noGrp="1"/>
          </p:cNvSpPr>
          <p:nvPr>
            <p:ph type="subTitle" idx="1" hasCustomPrompt="1"/>
          </p:nvPr>
        </p:nvSpPr>
        <p:spPr>
          <a:xfrm>
            <a:off x="0" y="5140979"/>
            <a:ext cx="9144000" cy="484094"/>
          </a:xfrm>
        </p:spPr>
        <p:txBody>
          <a:bodyPr>
            <a:noAutofit/>
          </a:bodyPr>
          <a:lstStyle>
            <a:lvl1pPr marL="0" indent="0" algn="ctr" defTabSz="457200" rtl="0" eaLnBrk="1" latinLnBrk="0" hangingPunct="1">
              <a:spcBef>
                <a:spcPts val="0"/>
              </a:spcBef>
              <a:buFont typeface="Arial"/>
              <a:buNone/>
              <a:defRPr lang="en-US" sz="24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subtitle here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3907" y="1395144"/>
            <a:ext cx="4697084" cy="82296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10250" y="190500"/>
            <a:ext cx="2838450" cy="2838450"/>
          </a:xfrm>
          <a:prstGeom prst="rect">
            <a:avLst/>
          </a:prstGeom>
        </p:spPr>
      </p:pic>
    </p:spTree>
    <p:extLst>
      <p:ext uri="{BB962C8B-B14F-4D97-AF65-F5344CB8AC3E}">
        <p14:creationId xmlns:p14="http://schemas.microsoft.com/office/powerpoint/2010/main" val="292828853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w/ Graphic">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Tree>
    <p:extLst>
      <p:ext uri="{BB962C8B-B14F-4D97-AF65-F5344CB8AC3E}">
        <p14:creationId xmlns:p14="http://schemas.microsoft.com/office/powerpoint/2010/main" val="5291873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No Graphic">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spTree>
    <p:extLst>
      <p:ext uri="{BB962C8B-B14F-4D97-AF65-F5344CB8AC3E}">
        <p14:creationId xmlns:p14="http://schemas.microsoft.com/office/powerpoint/2010/main" val="399727540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ontent - All Text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0070C0"/>
              </a:buClr>
              <a:buFont typeface="Wingdings" pitchFamily="2" charset="2"/>
              <a:buChar char="§"/>
              <a:defRPr/>
            </a:lvl1pPr>
            <a:lvl2pPr marL="625475" indent="-342900">
              <a:buClr>
                <a:srgbClr val="0070C0"/>
              </a:buClr>
              <a:buFont typeface="Wingdings" pitchFamily="2" charset="2"/>
              <a:buChar char="§"/>
              <a:defRPr/>
            </a:lvl2pPr>
            <a:lvl3pPr marL="863600" indent="-285750">
              <a:buClr>
                <a:srgbClr val="0070C0"/>
              </a:buClr>
              <a:buFont typeface="Wingdings" pitchFamily="2" charset="2"/>
              <a:buChar char="§"/>
              <a:defRPr/>
            </a:lvl3pPr>
            <a:lvl4pPr marL="1146175" indent="-285750">
              <a:buClr>
                <a:srgbClr val="0070C0"/>
              </a:buClr>
              <a:buFont typeface="Wingdings" pitchFamily="2" charset="2"/>
              <a:buChar char="§"/>
              <a:defRPr/>
            </a:lvl4pPr>
            <a:lvl5pPr marL="1374775" indent="-285750">
              <a:buClr>
                <a:srgbClr val="0070C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234829647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348323227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ntent - All Text - 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C00000"/>
              </a:buClr>
              <a:buFont typeface="Wingdings" pitchFamily="2" charset="2"/>
              <a:buChar char="§"/>
              <a:defRPr/>
            </a:lvl1pPr>
            <a:lvl2pPr marL="625475" indent="-342900">
              <a:buClr>
                <a:srgbClr val="C00000"/>
              </a:buClr>
              <a:buFont typeface="Wingdings" pitchFamily="2" charset="2"/>
              <a:buChar char="§"/>
              <a:defRPr/>
            </a:lvl2pPr>
            <a:lvl3pPr marL="863600" indent="-285750">
              <a:buClr>
                <a:srgbClr val="C00000"/>
              </a:buClr>
              <a:buFont typeface="Wingdings" pitchFamily="2" charset="2"/>
              <a:buChar char="§"/>
              <a:defRPr/>
            </a:lvl3pPr>
            <a:lvl4pPr marL="1146175" indent="-285750">
              <a:buClr>
                <a:srgbClr val="C00000"/>
              </a:buClr>
              <a:buFont typeface="Wingdings" pitchFamily="2" charset="2"/>
              <a:buChar char="§"/>
              <a:defRPr/>
            </a:lvl4pPr>
            <a:lvl5pPr marL="1374775" indent="-285750">
              <a:buClr>
                <a:srgbClr val="C0000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387491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val="80273886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 - All Text - Gree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chemeClr val="accent3">
                  <a:lumMod val="75000"/>
                </a:schemeClr>
              </a:buClr>
              <a:buFont typeface="Wingdings" pitchFamily="2" charset="2"/>
              <a:buChar char="§"/>
              <a:defRPr/>
            </a:lvl1pPr>
            <a:lvl2pPr marL="625475" indent="-342900">
              <a:buClr>
                <a:schemeClr val="accent3">
                  <a:lumMod val="75000"/>
                </a:schemeClr>
              </a:buClr>
              <a:buFont typeface="Wingdings" pitchFamily="2" charset="2"/>
              <a:buChar char="§"/>
              <a:defRPr/>
            </a:lvl2pPr>
            <a:lvl3pPr marL="863600" indent="-285750">
              <a:buClr>
                <a:schemeClr val="accent3">
                  <a:lumMod val="75000"/>
                </a:schemeClr>
              </a:buClr>
              <a:buFont typeface="Wingdings" pitchFamily="2" charset="2"/>
              <a:buChar char="§"/>
              <a:defRPr/>
            </a:lvl3pPr>
            <a:lvl4pPr marL="1146175" indent="-285750">
              <a:buClr>
                <a:schemeClr val="accent3">
                  <a:lumMod val="75000"/>
                </a:schemeClr>
              </a:buClr>
              <a:buFont typeface="Wingdings" pitchFamily="2" charset="2"/>
              <a:buChar char="§"/>
              <a:defRPr/>
            </a:lvl4pPr>
            <a:lvl5pPr marL="1374775" indent="-285750">
              <a:buClr>
                <a:schemeClr val="accent3">
                  <a:lumMod val="75000"/>
                </a:schemeClr>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95349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Gree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val="136476708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ontent - All Text - Yellow">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FFC000"/>
              </a:buClr>
              <a:buFont typeface="Wingdings" pitchFamily="2" charset="2"/>
              <a:buChar char="§"/>
              <a:defRPr/>
            </a:lvl1pPr>
            <a:lvl2pPr marL="625475" indent="-342900">
              <a:buClr>
                <a:srgbClr val="FFC000"/>
              </a:buClr>
              <a:buFont typeface="Wingdings" pitchFamily="2" charset="2"/>
              <a:buChar char="§"/>
              <a:defRPr/>
            </a:lvl2pPr>
            <a:lvl3pPr marL="863600" indent="-285750">
              <a:buClr>
                <a:srgbClr val="FFC000"/>
              </a:buClr>
              <a:buFont typeface="Wingdings" pitchFamily="2" charset="2"/>
              <a:buChar char="§"/>
              <a:defRPr/>
            </a:lvl3pPr>
            <a:lvl4pPr marL="1146175" indent="-285750">
              <a:buClr>
                <a:srgbClr val="FFC000"/>
              </a:buClr>
              <a:buFont typeface="Wingdings" pitchFamily="2" charset="2"/>
              <a:buChar char="§"/>
              <a:defRPr/>
            </a:lvl4pPr>
            <a:lvl5pPr marL="1374775" indent="-285750">
              <a:buClr>
                <a:srgbClr val="FFC00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869679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 Yellow">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val="138620209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Content - All Text - No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7712" y="511302"/>
            <a:ext cx="7881938" cy="914400"/>
          </a:xfrm>
        </p:spPr>
        <p:txBody>
          <a:bodyPr anchor="ctr"/>
          <a:lstStyle>
            <a:lvl1pPr>
              <a:defRPr baseline="0">
                <a:solidFill>
                  <a:schemeClr val="tx1">
                    <a:lumMod val="85000"/>
                    <a:lumOff val="15000"/>
                  </a:schemeClr>
                </a:solidFill>
              </a:defRPr>
            </a:lvl1pPr>
          </a:lstStyle>
          <a:p>
            <a:r>
              <a:rPr lang="en-US" dirty="0" smtClean="0"/>
              <a:t>Content slide – no graphic</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0070C0"/>
              </a:buClr>
              <a:buFont typeface="Wingdings" pitchFamily="2" charset="2"/>
              <a:buChar char="§"/>
              <a:defRPr/>
            </a:lvl1pPr>
            <a:lvl2pPr marL="625475" indent="-342900">
              <a:buClr>
                <a:srgbClr val="0070C0"/>
              </a:buClr>
              <a:buFont typeface="Wingdings" pitchFamily="2" charset="2"/>
              <a:buChar char="§"/>
              <a:defRPr/>
            </a:lvl2pPr>
            <a:lvl3pPr marL="863600" indent="-285750">
              <a:buClr>
                <a:srgbClr val="0070C0"/>
              </a:buClr>
              <a:buFont typeface="Wingdings" pitchFamily="2" charset="2"/>
              <a:buChar char="§"/>
              <a:defRPr/>
            </a:lvl3pPr>
            <a:lvl4pPr marL="1146175" indent="-285750">
              <a:buClr>
                <a:srgbClr val="0070C0"/>
              </a:buClr>
              <a:buFont typeface="Wingdings" pitchFamily="2" charset="2"/>
              <a:buChar char="§"/>
              <a:defRPr/>
            </a:lvl4pPr>
            <a:lvl5pPr marL="1374775" indent="-285750">
              <a:buClr>
                <a:srgbClr val="0070C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470807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 Two Column - Blu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marL="342900" indent="-342900">
              <a:buClr>
                <a:srgbClr val="0070C0"/>
              </a:buClr>
              <a:buFont typeface="Wingdings" pitchFamily="2" charset="2"/>
              <a:buChar cha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0070C0"/>
              </a:buClr>
              <a:defRPr sz="2400" baseline="0">
                <a:solidFill>
                  <a:schemeClr val="tx1">
                    <a:lumMod val="85000"/>
                    <a:lumOff val="15000"/>
                  </a:schemeClr>
                </a:solidFill>
              </a:defRPr>
            </a:lvl1pPr>
            <a:lvl2pPr>
              <a:buClr>
                <a:srgbClr val="0070C0"/>
              </a:buClr>
              <a:defRPr sz="2000" baseline="0">
                <a:solidFill>
                  <a:schemeClr val="tx1">
                    <a:lumMod val="85000"/>
                    <a:lumOff val="15000"/>
                  </a:schemeClr>
                </a:solidFill>
              </a:defRPr>
            </a:lvl2pPr>
            <a:lvl3pPr>
              <a:buClr>
                <a:srgbClr val="0070C0"/>
              </a:buClr>
              <a:defRPr sz="1800" baseline="0">
                <a:solidFill>
                  <a:schemeClr val="tx1">
                    <a:lumMod val="85000"/>
                    <a:lumOff val="15000"/>
                  </a:schemeClr>
                </a:solidFill>
              </a:defRPr>
            </a:lvl3pPr>
            <a:lvl4pPr>
              <a:buClr>
                <a:srgbClr val="0070C0"/>
              </a:buClr>
              <a:defRPr sz="1600" baseline="0">
                <a:solidFill>
                  <a:schemeClr val="tx1">
                    <a:lumMod val="85000"/>
                    <a:lumOff val="15000"/>
                  </a:schemeClr>
                </a:solidFill>
              </a:defRPr>
            </a:lvl4pPr>
            <a:lvl5pPr>
              <a:buClr>
                <a:srgbClr val="0070C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65490312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Two Column - R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rgbClr val="C0000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C00000"/>
              </a:buClr>
              <a:defRPr sz="2400" baseline="0">
                <a:solidFill>
                  <a:schemeClr val="tx1">
                    <a:lumMod val="85000"/>
                    <a:lumOff val="15000"/>
                  </a:schemeClr>
                </a:solidFill>
              </a:defRPr>
            </a:lvl1pPr>
            <a:lvl2pPr>
              <a:buClr>
                <a:srgbClr val="C00000"/>
              </a:buClr>
              <a:defRPr sz="2000" baseline="0">
                <a:solidFill>
                  <a:schemeClr val="tx1">
                    <a:lumMod val="85000"/>
                    <a:lumOff val="15000"/>
                  </a:schemeClr>
                </a:solidFill>
              </a:defRPr>
            </a:lvl2pPr>
            <a:lvl3pPr>
              <a:buClr>
                <a:srgbClr val="C00000"/>
              </a:buClr>
              <a:defRPr sz="1800" baseline="0">
                <a:solidFill>
                  <a:schemeClr val="tx1">
                    <a:lumMod val="85000"/>
                    <a:lumOff val="15000"/>
                  </a:schemeClr>
                </a:solidFill>
              </a:defRPr>
            </a:lvl3pPr>
            <a:lvl4pPr>
              <a:buClr>
                <a:srgbClr val="C00000"/>
              </a:buClr>
              <a:defRPr sz="1600" baseline="0">
                <a:solidFill>
                  <a:schemeClr val="tx1">
                    <a:lumMod val="85000"/>
                    <a:lumOff val="15000"/>
                  </a:schemeClr>
                </a:solidFill>
              </a:defRPr>
            </a:lvl4pPr>
            <a:lvl5pPr>
              <a:buClr>
                <a:srgbClr val="C0000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14"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val="258171161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Two Column - Gree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chemeClr val="accent3">
                  <a:lumMod val="75000"/>
                </a:schemeClr>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chemeClr val="accent3">
                  <a:lumMod val="75000"/>
                </a:schemeClr>
              </a:buClr>
              <a:defRPr sz="2400" baseline="0">
                <a:solidFill>
                  <a:schemeClr val="tx1">
                    <a:lumMod val="85000"/>
                    <a:lumOff val="15000"/>
                  </a:schemeClr>
                </a:solidFill>
              </a:defRPr>
            </a:lvl1pPr>
            <a:lvl2pPr>
              <a:buClr>
                <a:schemeClr val="accent3">
                  <a:lumMod val="75000"/>
                </a:schemeClr>
              </a:buClr>
              <a:defRPr sz="2000" baseline="0">
                <a:solidFill>
                  <a:schemeClr val="tx1">
                    <a:lumMod val="85000"/>
                    <a:lumOff val="15000"/>
                  </a:schemeClr>
                </a:solidFill>
              </a:defRPr>
            </a:lvl2pPr>
            <a:lvl3pPr>
              <a:buClr>
                <a:schemeClr val="accent3">
                  <a:lumMod val="75000"/>
                </a:schemeClr>
              </a:buClr>
              <a:defRPr sz="1800" baseline="0">
                <a:solidFill>
                  <a:schemeClr val="tx1">
                    <a:lumMod val="85000"/>
                    <a:lumOff val="15000"/>
                  </a:schemeClr>
                </a:solidFill>
              </a:defRPr>
            </a:lvl3pPr>
            <a:lvl4pPr>
              <a:buClr>
                <a:schemeClr val="accent3">
                  <a:lumMod val="75000"/>
                </a:schemeClr>
              </a:buClr>
              <a:defRPr sz="1600" baseline="0">
                <a:solidFill>
                  <a:schemeClr val="tx1">
                    <a:lumMod val="85000"/>
                    <a:lumOff val="15000"/>
                  </a:schemeClr>
                </a:solidFill>
              </a:defRPr>
            </a:lvl4pPr>
            <a:lvl5pPr>
              <a:buClr>
                <a:schemeClr val="accent3">
                  <a:lumMod val="75000"/>
                </a:schemeClr>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14"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val="277132606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Two Column - Yellow">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rgbClr val="FFC00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FFC000"/>
              </a:buClr>
              <a:defRPr sz="2400" baseline="0">
                <a:solidFill>
                  <a:schemeClr val="tx1">
                    <a:lumMod val="85000"/>
                    <a:lumOff val="15000"/>
                  </a:schemeClr>
                </a:solidFill>
              </a:defRPr>
            </a:lvl1pPr>
            <a:lvl2pPr>
              <a:buClr>
                <a:srgbClr val="FFC000"/>
              </a:buClr>
              <a:defRPr sz="2000" baseline="0">
                <a:solidFill>
                  <a:schemeClr val="tx1">
                    <a:lumMod val="85000"/>
                    <a:lumOff val="15000"/>
                  </a:schemeClr>
                </a:solidFill>
              </a:defRPr>
            </a:lvl2pPr>
            <a:lvl3pPr>
              <a:buClr>
                <a:srgbClr val="FFC000"/>
              </a:buClr>
              <a:defRPr sz="1800" baseline="0">
                <a:solidFill>
                  <a:schemeClr val="tx1">
                    <a:lumMod val="85000"/>
                    <a:lumOff val="15000"/>
                  </a:schemeClr>
                </a:solidFill>
              </a:defRPr>
            </a:lvl3pPr>
            <a:lvl4pPr>
              <a:buClr>
                <a:srgbClr val="FFC000"/>
              </a:buClr>
              <a:defRPr sz="1600" baseline="0">
                <a:solidFill>
                  <a:schemeClr val="tx1">
                    <a:lumMod val="85000"/>
                    <a:lumOff val="15000"/>
                  </a:schemeClr>
                </a:solidFill>
              </a:defRPr>
            </a:lvl4pPr>
            <a:lvl5pPr>
              <a:buClr>
                <a:srgbClr val="FFC00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13"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val="132969294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Content - Two Column - No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Content slide – two columns, no graphic </a:t>
            </a:r>
            <a:endParaRPr lang="en-US" dirty="0"/>
          </a:p>
        </p:txBody>
      </p:sp>
      <p:sp>
        <p:nvSpPr>
          <p:cNvPr id="3" name="Content Placeholder 2"/>
          <p:cNvSpPr>
            <a:spLocks noGrp="1"/>
          </p:cNvSpPr>
          <p:nvPr>
            <p:ph sz="half" idx="1" hasCustomPrompt="1"/>
          </p:nvPr>
        </p:nvSpPr>
        <p:spPr>
          <a:xfrm>
            <a:off x="4610100" y="1143001"/>
            <a:ext cx="4133850" cy="5067299"/>
          </a:xfrm>
        </p:spPr>
        <p:txBody>
          <a:bodyPr/>
          <a:lstStyle>
            <a:lvl1pPr>
              <a:buClr>
                <a:srgbClr val="0070C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138619"/>
            <a:ext cx="4069080" cy="5038344"/>
          </a:xfrm>
        </p:spPr>
        <p:txBody>
          <a:bodyPr/>
          <a:lstStyle>
            <a:lvl1pPr>
              <a:buClr>
                <a:srgbClr val="0070C0"/>
              </a:buClr>
              <a:defRPr sz="2400" baseline="0">
                <a:solidFill>
                  <a:schemeClr val="tx1">
                    <a:lumMod val="85000"/>
                    <a:lumOff val="15000"/>
                  </a:schemeClr>
                </a:solidFill>
              </a:defRPr>
            </a:lvl1pPr>
            <a:lvl2pPr>
              <a:buClr>
                <a:srgbClr val="0070C0"/>
              </a:buClr>
              <a:defRPr sz="2000" baseline="0">
                <a:solidFill>
                  <a:schemeClr val="tx1">
                    <a:lumMod val="85000"/>
                    <a:lumOff val="15000"/>
                  </a:schemeClr>
                </a:solidFill>
              </a:defRPr>
            </a:lvl2pPr>
            <a:lvl3pPr>
              <a:buClr>
                <a:srgbClr val="0070C0"/>
              </a:buClr>
              <a:defRPr sz="1800" baseline="0">
                <a:solidFill>
                  <a:schemeClr val="tx1">
                    <a:lumMod val="85000"/>
                    <a:lumOff val="15000"/>
                  </a:schemeClr>
                </a:solidFill>
              </a:defRPr>
            </a:lvl3pPr>
            <a:lvl4pPr>
              <a:buClr>
                <a:srgbClr val="0070C0"/>
              </a:buClr>
              <a:defRPr sz="1600" baseline="0">
                <a:solidFill>
                  <a:schemeClr val="tx1">
                    <a:lumMod val="85000"/>
                    <a:lumOff val="15000"/>
                  </a:schemeClr>
                </a:solidFill>
              </a:defRPr>
            </a:lvl4pPr>
            <a:lvl5pPr>
              <a:buClr>
                <a:srgbClr val="0070C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676021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
        <p:nvSpPr>
          <p:cNvPr id="14" name="Title 1"/>
          <p:cNvSpPr txBox="1">
            <a:spLocks/>
          </p:cNvSpPr>
          <p:nvPr userDrawn="1"/>
        </p:nvSpPr>
        <p:spPr>
          <a:xfrm>
            <a:off x="1809750" y="758952"/>
            <a:ext cx="6819900" cy="9144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lumMod val="85000"/>
                    <a:lumOff val="15000"/>
                  </a:schemeClr>
                </a:solidFill>
                <a:latin typeface="Segoe UI" pitchFamily="34" charset="0"/>
                <a:ea typeface="+mj-ea"/>
                <a:cs typeface="+mj-cs"/>
              </a:defRPr>
            </a:lvl1pPr>
          </a:lstStyle>
          <a:p>
            <a:r>
              <a:rPr lang="en-US" dirty="0" smtClean="0">
                <a:solidFill>
                  <a:prstClr val="black">
                    <a:lumMod val="85000"/>
                    <a:lumOff val="15000"/>
                  </a:prstClr>
                </a:solidFill>
                <a:latin typeface="Segoe Light" pitchFamily="34" charset="0"/>
              </a:rPr>
              <a:t>Demo</a:t>
            </a:r>
            <a:br>
              <a:rPr lang="en-US" dirty="0" smtClean="0">
                <a:solidFill>
                  <a:prstClr val="black">
                    <a:lumMod val="85000"/>
                    <a:lumOff val="15000"/>
                  </a:prstClr>
                </a:solidFill>
                <a:latin typeface="Segoe Light" pitchFamily="34" charset="0"/>
              </a:rPr>
            </a:br>
            <a:endParaRPr lang="en-US" dirty="0">
              <a:solidFill>
                <a:prstClr val="black">
                  <a:lumMod val="85000"/>
                  <a:lumOff val="15000"/>
                </a:prstClr>
              </a:solidFill>
              <a:latin typeface="Segoe Light" pitchFamily="34" charset="0"/>
            </a:endParaRPr>
          </a:p>
        </p:txBody>
      </p:sp>
      <p:sp>
        <p:nvSpPr>
          <p:cNvPr id="23" name="Title 1"/>
          <p:cNvSpPr>
            <a:spLocks noGrp="1"/>
          </p:cNvSpPr>
          <p:nvPr>
            <p:ph type="ctrTitle" hasCustomPrompt="1"/>
          </p:nvPr>
        </p:nvSpPr>
        <p:spPr>
          <a:xfrm>
            <a:off x="2895600" y="5043050"/>
            <a:ext cx="3361592" cy="838200"/>
          </a:xfrm>
        </p:spPr>
        <p:txBody>
          <a:bodyPr vert="horz" wrap="square" lIns="91440" tIns="45720" rIns="91440" bIns="45720" rtlCol="0" anchor="ctr">
            <a:noAutofit/>
          </a:bodyPr>
          <a:lstStyle>
            <a:lvl1pPr marL="0" algn="ctr" defTabSz="457200" rtl="0" eaLnBrk="1" latinLnBrk="0" hangingPunct="1">
              <a:lnSpc>
                <a:spcPct val="90000"/>
              </a:lnSpc>
              <a:spcBef>
                <a:spcPct val="0"/>
              </a:spcBef>
              <a:buNone/>
              <a:defRPr lang="en-US" sz="2400" b="0" kern="1200" cap="none" spc="0" baseline="0" dirty="0">
                <a:ln w="3175">
                  <a:noFill/>
                </a:ln>
                <a:solidFill>
                  <a:schemeClr val="tx1">
                    <a:lumMod val="85000"/>
                    <a:lumOff val="15000"/>
                  </a:schemeClr>
                </a:solidFill>
                <a:effectLst/>
                <a:latin typeface="Segoe Light" pitchFamily="34" charset="0"/>
                <a:ea typeface="+mj-ea"/>
                <a:cs typeface="+mj-cs"/>
              </a:defRPr>
            </a:lvl1pPr>
          </a:lstStyle>
          <a:p>
            <a:r>
              <a:rPr lang="en-US" dirty="0" smtClean="0"/>
              <a:t>Add Demo Title</a:t>
            </a:r>
            <a:endParaRPr lang="en-US" dirty="0"/>
          </a:p>
        </p:txBody>
      </p:sp>
    </p:spTree>
    <p:extLst>
      <p:ext uri="{BB962C8B-B14F-4D97-AF65-F5344CB8AC3E}">
        <p14:creationId xmlns:p14="http://schemas.microsoft.com/office/powerpoint/2010/main" val="55641053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4" name="TextBox 3"/>
          <p:cNvSpPr txBox="1"/>
          <p:nvPr userDrawn="1"/>
        </p:nvSpPr>
        <p:spPr>
          <a:xfrm>
            <a:off x="336331" y="5775424"/>
            <a:ext cx="8460828" cy="523220"/>
          </a:xfrm>
          <a:prstGeom prst="rect">
            <a:avLst/>
          </a:prstGeom>
          <a:noFill/>
        </p:spPr>
        <p:txBody>
          <a:bodyPr wrap="square" rtlCol="0">
            <a:spAutoFit/>
          </a:bodyPr>
          <a:lstStyle/>
          <a:p>
            <a:pPr defTabSz="914099" eaLnBrk="0" hangingPunct="0"/>
            <a:r>
              <a:rPr lang="en-US" sz="700" dirty="0" smtClean="0">
                <a:gradFill>
                  <a:gsLst>
                    <a:gs pos="0">
                      <a:prstClr val="black"/>
                    </a:gs>
                    <a:gs pos="100000">
                      <a:prstClr val="black"/>
                    </a:gs>
                  </a:gsLst>
                  <a:lin ang="5400000" scaled="0"/>
                </a:gradFill>
                <a:cs typeface="Arial" charset="0"/>
              </a:rPr>
              <a:t>© 2010 Microsoft Corporation. All rights reserved. Microsoft, Windows, and other product names are or may be registered trademarks and/or trademarks in the U.S. and/or other countries.</a:t>
            </a:r>
          </a:p>
          <a:p>
            <a:pPr defTabSz="914099" eaLnBrk="0" hangingPunct="0"/>
            <a:r>
              <a:rPr lang="en-US" sz="700" dirty="0" smtClean="0">
                <a:gradFill>
                  <a:gsLst>
                    <a:gs pos="0">
                      <a:prstClr val="black"/>
                    </a:gs>
                    <a:gs pos="100000">
                      <a:prstClr val="black"/>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smtClean="0">
                <a:gradFill>
                  <a:gsLst>
                    <a:gs pos="0">
                      <a:prstClr val="black"/>
                    </a:gs>
                    <a:gs pos="100000">
                      <a:prstClr val="black"/>
                    </a:gs>
                  </a:gsLst>
                  <a:lin ang="5400000" scaled="0"/>
                </a:gradFill>
                <a:cs typeface="Arial" charset="0"/>
              </a:rPr>
            </a:br>
            <a:r>
              <a:rPr lang="en-US" sz="700" dirty="0" smtClean="0">
                <a:gradFill>
                  <a:gsLst>
                    <a:gs pos="0">
                      <a:prstClr val="black"/>
                    </a:gs>
                    <a:gs pos="100000">
                      <a:prstClr val="black"/>
                    </a:gs>
                  </a:gsLst>
                  <a:lin ang="5400000" scaled="0"/>
                </a:gradFill>
                <a:cs typeface="Arial" charset="0"/>
              </a:rPr>
              <a:t>MICROSOFT MAKES NO WARRANTIES, EXPRESS, IMPLIED OR STATUTORY, AS TO THE INFORMATION IN THIS PRESENTATION.</a:t>
            </a:r>
            <a:endParaRPr lang="en-US" sz="700" dirty="0">
              <a:gradFill>
                <a:gsLst>
                  <a:gs pos="0">
                    <a:prstClr val="black"/>
                  </a:gs>
                  <a:gs pos="100000">
                    <a:prstClr val="black"/>
                  </a:gs>
                </a:gsLst>
                <a:lin ang="5400000" scaled="0"/>
              </a:gradFill>
              <a:cs typeface="Arial" charset="0"/>
            </a:endParaRPr>
          </a:p>
        </p:txBody>
      </p:sp>
      <p:sp>
        <p:nvSpPr>
          <p:cNvPr id="6" name="Subtitle 2"/>
          <p:cNvSpPr txBox="1">
            <a:spLocks/>
          </p:cNvSpPr>
          <p:nvPr userDrawn="1"/>
        </p:nvSpPr>
        <p:spPr>
          <a:xfrm>
            <a:off x="533399" y="3555588"/>
            <a:ext cx="3048000" cy="685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smtClean="0">
                <a:solidFill>
                  <a:prstClr val="white">
                    <a:lumMod val="50000"/>
                  </a:prstClr>
                </a:solidFill>
                <a:latin typeface="Segoe UI" pitchFamily="34" charset="0"/>
                <a:ea typeface="Segoe UI" pitchFamily="34" charset="0"/>
                <a:cs typeface="Segoe UI" pitchFamily="34" charset="0"/>
              </a:rPr>
              <a:t>david.chou@microsoft.com</a:t>
            </a:r>
          </a:p>
          <a:p>
            <a:pPr marL="0" indent="0">
              <a:buFont typeface="Arial" pitchFamily="34" charset="0"/>
              <a:buNone/>
            </a:pPr>
            <a:r>
              <a:rPr lang="en-US" sz="1600" dirty="0" smtClean="0">
                <a:solidFill>
                  <a:prstClr val="white">
                    <a:lumMod val="50000"/>
                  </a:prstClr>
                </a:solidFill>
                <a:latin typeface="Segoe UI" pitchFamily="34" charset="0"/>
                <a:ea typeface="Segoe UI" pitchFamily="34" charset="0"/>
                <a:cs typeface="Segoe UI" pitchFamily="34" charset="0"/>
              </a:rPr>
              <a:t>blogs.msdn.com/</a:t>
            </a:r>
            <a:r>
              <a:rPr lang="en-US" sz="1600" dirty="0" err="1" smtClean="0">
                <a:solidFill>
                  <a:prstClr val="white">
                    <a:lumMod val="50000"/>
                  </a:prstClr>
                </a:solidFill>
                <a:latin typeface="Segoe UI" pitchFamily="34" charset="0"/>
                <a:ea typeface="Segoe UI" pitchFamily="34" charset="0"/>
                <a:cs typeface="Segoe UI" pitchFamily="34" charset="0"/>
              </a:rPr>
              <a:t>dachou</a:t>
            </a:r>
            <a:endParaRPr lang="en-US" sz="1600" dirty="0">
              <a:solidFill>
                <a:prstClr val="white">
                  <a:lumMod val="50000"/>
                </a:prstClr>
              </a:solidFill>
              <a:latin typeface="Segoe UI" pitchFamily="34" charset="0"/>
              <a:ea typeface="Segoe UI" pitchFamily="34" charset="0"/>
              <a:cs typeface="Segoe UI" pitchFamily="34" charset="0"/>
            </a:endParaRPr>
          </a:p>
        </p:txBody>
      </p:sp>
      <p:sp>
        <p:nvSpPr>
          <p:cNvPr id="7" name="TextBox 6"/>
          <p:cNvSpPr txBox="1"/>
          <p:nvPr userDrawn="1"/>
        </p:nvSpPr>
        <p:spPr>
          <a:xfrm>
            <a:off x="533399" y="2743200"/>
            <a:ext cx="5867400" cy="707886"/>
          </a:xfrm>
          <a:prstGeom prst="rect">
            <a:avLst/>
          </a:prstGeom>
          <a:noFill/>
        </p:spPr>
        <p:txBody>
          <a:bodyPr wrap="square" rtlCol="0">
            <a:spAutoFit/>
          </a:bodyPr>
          <a:lstStyle/>
          <a:p>
            <a:r>
              <a:rPr lang="en-US" sz="4000" spc="-150" dirty="0" smtClean="0">
                <a:solidFill>
                  <a:srgbClr val="00B0F0"/>
                </a:solidFill>
                <a:latin typeface="Segoe UI" pitchFamily="34" charset="0"/>
                <a:ea typeface="Segoe UI" pitchFamily="34" charset="0"/>
                <a:cs typeface="Segoe UI" pitchFamily="34" charset="0"/>
              </a:rPr>
              <a:t>Thank you!</a:t>
            </a:r>
            <a:endParaRPr lang="en-US" sz="4000" spc="-150" dirty="0">
              <a:solidFill>
                <a:srgbClr val="00B0F0"/>
              </a:solidFill>
              <a:latin typeface="Segoe UI" pitchFamily="34" charset="0"/>
              <a:ea typeface="Segoe UI" pitchFamily="34" charset="0"/>
              <a:cs typeface="Segoe UI" pitchFamily="34" charset="0"/>
            </a:endParaRPr>
          </a:p>
        </p:txBody>
      </p:sp>
      <p:pic>
        <p:nvPicPr>
          <p:cNvPr id="8" name="Picture 6" descr="C:\Program Files\Microsoft Resource DVD Artwork\DVD_ART\BoxShots_Logos\MICROSOFT\Microsoft logo with new tagline black.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762000" y="5383448"/>
            <a:ext cx="1371600" cy="235132"/>
          </a:xfrm>
          <a:prstGeom prst="rect">
            <a:avLst/>
          </a:prstGeom>
          <a:noFill/>
        </p:spPr>
      </p:pic>
      <p:pic>
        <p:nvPicPr>
          <p:cNvPr id="9" name="Picture 6" descr="C:\Program Files\Microsoft Resource DVD Artwork\DVD_ART\BoxShots_Logos\MICROSOFT\Microsoft logo with new tagline black.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219200" y="5157225"/>
            <a:ext cx="2285999" cy="232755"/>
          </a:xfrm>
          <a:prstGeom prst="rect">
            <a:avLst/>
          </a:prstGeom>
          <a:noFill/>
        </p:spPr>
      </p:pic>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281346" y="5229071"/>
            <a:ext cx="1448736" cy="543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744661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Demo Header">
    <p:spTree>
      <p:nvGrpSpPr>
        <p:cNvPr id="1" name=""/>
        <p:cNvGrpSpPr/>
        <p:nvPr/>
      </p:nvGrpSpPr>
      <p:grpSpPr>
        <a:xfrm>
          <a:off x="0" y="0"/>
          <a:ext cx="0" cy="0"/>
          <a:chOff x="0" y="0"/>
          <a:chExt cx="0" cy="0"/>
        </a:xfrm>
      </p:grpSpPr>
      <p:cxnSp>
        <p:nvCxnSpPr>
          <p:cNvPr id="18" name="Straight Connector 17"/>
          <p:cNvCxnSpPr/>
          <p:nvPr userDrawn="1"/>
        </p:nvCxnSpPr>
        <p:spPr>
          <a:xfrm>
            <a:off x="0" y="4767942"/>
            <a:ext cx="9144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
        <p:nvSpPr>
          <p:cNvPr id="14" name="Title 1"/>
          <p:cNvSpPr txBox="1">
            <a:spLocks/>
          </p:cNvSpPr>
          <p:nvPr userDrawn="1"/>
        </p:nvSpPr>
        <p:spPr>
          <a:xfrm>
            <a:off x="1809750" y="758952"/>
            <a:ext cx="6819900" cy="9144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lumMod val="85000"/>
                    <a:lumOff val="15000"/>
                  </a:schemeClr>
                </a:solidFill>
                <a:latin typeface="Segoe UI" pitchFamily="34" charset="0"/>
                <a:ea typeface="+mj-ea"/>
                <a:cs typeface="+mj-cs"/>
              </a:defRPr>
            </a:lvl1pPr>
          </a:lstStyle>
          <a:p>
            <a:r>
              <a:rPr lang="en-US" dirty="0" smtClean="0">
                <a:solidFill>
                  <a:prstClr val="black">
                    <a:lumMod val="85000"/>
                    <a:lumOff val="15000"/>
                  </a:prstClr>
                </a:solidFill>
              </a:rPr>
              <a:t>Demo</a:t>
            </a:r>
            <a:br>
              <a:rPr lang="en-US" dirty="0" smtClean="0">
                <a:solidFill>
                  <a:prstClr val="black">
                    <a:lumMod val="85000"/>
                    <a:lumOff val="15000"/>
                  </a:prstClr>
                </a:solidFill>
              </a:rPr>
            </a:br>
            <a:endParaRPr lang="en-US" dirty="0">
              <a:solidFill>
                <a:prstClr val="black">
                  <a:lumMod val="85000"/>
                  <a:lumOff val="15000"/>
                </a:prstClr>
              </a:solidFill>
            </a:endParaRPr>
          </a:p>
        </p:txBody>
      </p:sp>
      <p:sp>
        <p:nvSpPr>
          <p:cNvPr id="20" name="TextBox 19"/>
          <p:cNvSpPr txBox="1"/>
          <p:nvPr userDrawn="1"/>
        </p:nvSpPr>
        <p:spPr>
          <a:xfrm>
            <a:off x="-361917" y="6492240"/>
            <a:ext cx="2386584" cy="230832"/>
          </a:xfrm>
          <a:prstGeom prst="rect">
            <a:avLst/>
          </a:prstGeom>
          <a:noFill/>
        </p:spPr>
        <p:txBody>
          <a:bodyPr wrap="square" rtlCol="0">
            <a:spAutoFit/>
          </a:bodyPr>
          <a:lstStyle/>
          <a:p>
            <a:pPr algn="ctr"/>
            <a:r>
              <a:rPr lang="en-US" sz="900" dirty="0" smtClean="0">
                <a:gradFill>
                  <a:gsLst>
                    <a:gs pos="0">
                      <a:prstClr val="black">
                        <a:lumMod val="85000"/>
                        <a:lumOff val="15000"/>
                      </a:prstClr>
                    </a:gs>
                    <a:gs pos="100000">
                      <a:prstClr val="black">
                        <a:lumMod val="85000"/>
                        <a:lumOff val="15000"/>
                      </a:prstClr>
                    </a:gs>
                  </a:gsLst>
                  <a:lin ang="16200000" scaled="0"/>
                </a:gradFill>
              </a:rPr>
              <a:t>Microsoft Confidential</a:t>
            </a:r>
            <a:endParaRPr lang="en-US" sz="900" dirty="0">
              <a:gradFill>
                <a:gsLst>
                  <a:gs pos="0">
                    <a:prstClr val="black">
                      <a:lumMod val="85000"/>
                      <a:lumOff val="15000"/>
                    </a:prstClr>
                  </a:gs>
                  <a:gs pos="100000">
                    <a:prstClr val="black">
                      <a:lumMod val="85000"/>
                      <a:lumOff val="15000"/>
                    </a:prstClr>
                  </a:gs>
                </a:gsLst>
                <a:lin ang="16200000" scaled="0"/>
              </a:gradFill>
            </a:endParaRP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79907" y="6383770"/>
            <a:ext cx="2057400" cy="360470"/>
          </a:xfrm>
          <a:prstGeom prst="rect">
            <a:avLst/>
          </a:prstGeom>
        </p:spPr>
      </p:pic>
      <p:sp>
        <p:nvSpPr>
          <p:cNvPr id="22" name="Picture Placeholder 8"/>
          <p:cNvSpPr>
            <a:spLocks noGrp="1"/>
          </p:cNvSpPr>
          <p:nvPr>
            <p:ph type="pic" sz="quarter" idx="12"/>
          </p:nvPr>
        </p:nvSpPr>
        <p:spPr>
          <a:xfrm>
            <a:off x="0" y="2278994"/>
            <a:ext cx="9144000" cy="2744268"/>
          </a:xfrm>
        </p:spPr>
        <p:txBody>
          <a:bodyPr anchor="ctr"/>
          <a:lstStyle>
            <a:lvl1pPr algn="ctr">
              <a:defRPr>
                <a:latin typeface="Segoe UI" pitchFamily="34" charset="0"/>
                <a:ea typeface="Segoe UI" pitchFamily="34" charset="0"/>
                <a:cs typeface="Segoe UI" pitchFamily="34" charset="0"/>
              </a:defRPr>
            </a:lvl1pPr>
          </a:lstStyle>
          <a:p>
            <a:endParaRPr lang="en-US" dirty="0"/>
          </a:p>
        </p:txBody>
      </p:sp>
      <p:sp>
        <p:nvSpPr>
          <p:cNvPr id="23" name="Title 1"/>
          <p:cNvSpPr>
            <a:spLocks noGrp="1"/>
          </p:cNvSpPr>
          <p:nvPr>
            <p:ph type="ctrTitle" hasCustomPrompt="1"/>
          </p:nvPr>
        </p:nvSpPr>
        <p:spPr>
          <a:xfrm>
            <a:off x="2895600" y="5043050"/>
            <a:ext cx="3361592" cy="838200"/>
          </a:xfrm>
        </p:spPr>
        <p:txBody>
          <a:bodyPr vert="horz" wrap="square" lIns="91440" tIns="45720" rIns="91440" bIns="45720" rtlCol="0" anchor="ctr">
            <a:noAutofit/>
          </a:bodyPr>
          <a:lstStyle>
            <a:lvl1pPr marL="0" algn="ctr" defTabSz="457200" rtl="0" eaLnBrk="1" latinLnBrk="0" hangingPunct="1">
              <a:lnSpc>
                <a:spcPct val="90000"/>
              </a:lnSpc>
              <a:spcBef>
                <a:spcPct val="0"/>
              </a:spcBef>
              <a:buNone/>
              <a:defRPr lang="en-US" sz="2400" b="0" kern="1200" cap="none" spc="0" baseline="0" dirty="0">
                <a:ln w="3175">
                  <a:noFill/>
                </a:ln>
                <a:solidFill>
                  <a:schemeClr val="tx1">
                    <a:lumMod val="85000"/>
                    <a:lumOff val="15000"/>
                  </a:schemeClr>
                </a:solidFill>
                <a:effectLst/>
                <a:latin typeface="Segoe UI" pitchFamily="34" charset="0"/>
                <a:ea typeface="+mj-ea"/>
                <a:cs typeface="+mj-cs"/>
              </a:defRPr>
            </a:lvl1pPr>
          </a:lstStyle>
          <a:p>
            <a:r>
              <a:rPr lang="en-US" dirty="0" smtClean="0"/>
              <a:t>Add Demo Title</a:t>
            </a:r>
            <a:endParaRPr lang="en-US" dirty="0"/>
          </a:p>
        </p:txBody>
      </p:sp>
      <p:pic>
        <p:nvPicPr>
          <p:cNvPr id="9"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5751" y="6344769"/>
            <a:ext cx="1276350" cy="3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014880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 Gr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4" name="Picture 3"/>
          <p:cNvPicPr>
            <a:picLocks noChangeAspect="1"/>
          </p:cNvPicPr>
          <p:nvPr userDrawn="1"/>
        </p:nvPicPr>
        <p:blipFill>
          <a:blip r:embed="rId2" cstate="print">
            <a:grayscl/>
            <a:lum bright="80000" contrast="-89000"/>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727426766"/>
      </p:ext>
    </p:extLst>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 Full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545" y="169970"/>
            <a:ext cx="1507910" cy="1507910"/>
          </a:xfrm>
          <a:prstGeom prst="rect">
            <a:avLst/>
          </a:prstGeom>
        </p:spPr>
      </p:pic>
    </p:spTree>
    <p:extLst>
      <p:ext uri="{BB962C8B-B14F-4D97-AF65-F5344CB8AC3E}">
        <p14:creationId xmlns:p14="http://schemas.microsoft.com/office/powerpoint/2010/main" val="381326841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390E9C7-0309-4770-B38E-3C5BC4F5E246}" type="datetimeFigureOut">
              <a:rPr lang="en-US" smtClean="0">
                <a:solidFill>
                  <a:prstClr val="black"/>
                </a:solidFill>
              </a:rPr>
              <a:pPr/>
              <a:t>4/16/2012</a:t>
            </a:fld>
            <a:endParaRPr lang="en-US"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Tree>
    <p:extLst>
      <p:ext uri="{BB962C8B-B14F-4D97-AF65-F5344CB8AC3E}">
        <p14:creationId xmlns:p14="http://schemas.microsoft.com/office/powerpoint/2010/main" val="42498681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4/16/2012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19987073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4/16/2012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1602175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4/16/2012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1170374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4/16/2012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4174127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EACFA32F-117F-49BC-9AF7-64DA2146C1B0}" type="datetimeFigureOut">
              <a:rPr lang="en-US" smtClean="0"/>
              <a:pPr/>
              <a:t>4/16/2012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912710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EACFA32F-117F-49BC-9AF7-64DA2146C1B0}" type="datetimeFigureOut">
              <a:rPr lang="en-US" smtClean="0"/>
              <a:pPr/>
              <a:t>4/16/2012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16790660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ACFA32F-117F-49BC-9AF7-64DA2146C1B0}" type="datetimeFigureOut">
              <a:rPr lang="en-US" smtClean="0"/>
              <a:pPr/>
              <a:t>4/16/2012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9709144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4/16/2012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0305221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4/16/2012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8570667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4/16/2012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5048565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4/16/2012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404741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solidFill>
                  <a:prstClr val="black">
                    <a:tint val="75000"/>
                  </a:prstClr>
                </a:solidFill>
              </a:rPr>
              <a:pPr/>
              <a:t>4/16/2012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3152"/>
            <a:ext cx="8229600" cy="9144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2437" y="1143000"/>
            <a:ext cx="8229600" cy="4525963"/>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879907" y="6348145"/>
            <a:ext cx="2057400" cy="360470"/>
          </a:xfrm>
          <a:prstGeom prst="rect">
            <a:avLst/>
          </a:prstGeom>
        </p:spPr>
      </p:pic>
    </p:spTree>
    <p:extLst>
      <p:ext uri="{BB962C8B-B14F-4D97-AF65-F5344CB8AC3E}">
        <p14:creationId xmlns:p14="http://schemas.microsoft.com/office/powerpoint/2010/main" val="22461763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Lst>
  <p:transition>
    <p:fade/>
  </p:transition>
  <p:timing>
    <p:tnLst>
      <p:par>
        <p:cTn id="1" dur="indefinite" restart="never" nodeType="tmRoot"/>
      </p:par>
    </p:tnLst>
  </p:timing>
  <p:hf hdr="0" ftr="0" dt="0"/>
  <p:txStyles>
    <p:titleStyle>
      <a:lvl1pPr algn="l" defTabSz="457200" rtl="0" eaLnBrk="1" latinLnBrk="0" hangingPunct="1">
        <a:spcBef>
          <a:spcPct val="0"/>
        </a:spcBef>
        <a:buNone/>
        <a:defRPr sz="3200" kern="1200" baseline="0">
          <a:solidFill>
            <a:schemeClr val="tx1"/>
          </a:solidFill>
          <a:latin typeface="Segoe Light" pitchFamily="34" charset="0"/>
          <a:ea typeface="+mj-ea"/>
          <a:cs typeface="+mj-cs"/>
        </a:defRPr>
      </a:lvl1pPr>
    </p:titleStyle>
    <p:bodyStyle>
      <a:lvl1pPr marL="282575" indent="-282575" algn="l" defTabSz="457200" rtl="0" eaLnBrk="1" latinLnBrk="0" hangingPunct="1">
        <a:spcBef>
          <a:spcPct val="20000"/>
        </a:spcBef>
        <a:buClr>
          <a:srgbClr val="557EB9"/>
        </a:buClr>
        <a:buFont typeface="Wingdings" pitchFamily="2" charset="2"/>
        <a:buChar char="§"/>
        <a:defRPr sz="2400" kern="1200" baseline="0">
          <a:solidFill>
            <a:schemeClr val="tx1"/>
          </a:solidFill>
          <a:latin typeface="+mn-lt"/>
          <a:ea typeface="+mn-ea"/>
          <a:cs typeface="+mn-cs"/>
        </a:defRPr>
      </a:lvl1pPr>
      <a:lvl2pPr marL="577850" indent="-295275" algn="l" defTabSz="457200" rtl="0" eaLnBrk="1" latinLnBrk="0" hangingPunct="1">
        <a:spcBef>
          <a:spcPct val="20000"/>
        </a:spcBef>
        <a:buClr>
          <a:srgbClr val="557EB9"/>
        </a:buClr>
        <a:buFont typeface="Wingdings" pitchFamily="2" charset="2"/>
        <a:buChar char="§"/>
        <a:defRPr sz="2000" kern="1200" baseline="0">
          <a:solidFill>
            <a:schemeClr val="tx1"/>
          </a:solidFill>
          <a:latin typeface="+mn-lt"/>
          <a:ea typeface="+mn-ea"/>
          <a:cs typeface="+mn-cs"/>
        </a:defRPr>
      </a:lvl2pPr>
      <a:lvl3pPr marL="860425" indent="-282575" algn="l" defTabSz="457200" rtl="0" eaLnBrk="1" latinLnBrk="0" hangingPunct="1">
        <a:spcBef>
          <a:spcPct val="20000"/>
        </a:spcBef>
        <a:buClr>
          <a:srgbClr val="557EB9"/>
        </a:buClr>
        <a:buFont typeface="Wingdings" pitchFamily="2" charset="2"/>
        <a:buChar char="§"/>
        <a:defRPr sz="1800" kern="1200" baseline="0">
          <a:solidFill>
            <a:schemeClr val="tx1"/>
          </a:solidFill>
          <a:latin typeface="+mn-lt"/>
          <a:ea typeface="+mn-ea"/>
          <a:cs typeface="+mn-cs"/>
        </a:defRPr>
      </a:lvl3pPr>
      <a:lvl4pPr marL="1089025" indent="-228600" algn="l" defTabSz="457200" rtl="0" eaLnBrk="1" latinLnBrk="0" hangingPunct="1">
        <a:spcBef>
          <a:spcPct val="20000"/>
        </a:spcBef>
        <a:buClr>
          <a:srgbClr val="557EB9"/>
        </a:buClr>
        <a:buFont typeface="Wingdings" pitchFamily="2" charset="2"/>
        <a:buChar char="§"/>
        <a:defRPr sz="1600" kern="1200" baseline="0">
          <a:solidFill>
            <a:schemeClr val="tx1"/>
          </a:solidFill>
          <a:latin typeface="+mn-lt"/>
          <a:ea typeface="+mn-ea"/>
          <a:cs typeface="+mn-cs"/>
        </a:defRPr>
      </a:lvl4pPr>
      <a:lvl5pPr marL="1317625" indent="-228600" algn="l" defTabSz="457200" rtl="0" eaLnBrk="1" latinLnBrk="0" hangingPunct="1">
        <a:spcBef>
          <a:spcPct val="20000"/>
        </a:spcBef>
        <a:buClr>
          <a:srgbClr val="557EB9"/>
        </a:buClr>
        <a:buFont typeface="Wingdings" pitchFamily="2" charset="2"/>
        <a:buChar char="§"/>
        <a:defRPr sz="16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34" charset="0"/>
              </a:defRPr>
            </a:lvl1pPr>
          </a:lstStyle>
          <a:p>
            <a:fld id="{EACFA32F-117F-49BC-9AF7-64DA2146C1B0}" type="datetimeFigureOut">
              <a:rPr lang="en-US" smtClean="0"/>
              <a:pPr/>
              <a:t>4/16/2012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Calibri"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itchFamily="34" charset="0"/>
              </a:defRPr>
            </a:lvl1pPr>
          </a:lstStyle>
          <a:p>
            <a:fld id="{940DBE62-276F-4208-9DFD-0E7B9C117C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hyperlink" Target="http://uxnext.org.ua/" TargetMode="External"/><Relationship Id="rId2" Type="http://schemas.openxmlformats.org/officeDocument/2006/relationships/hyperlink" Target="http://wp7rocks.com/" TargetMode="External"/><Relationship Id="rId1" Type="http://schemas.openxmlformats.org/officeDocument/2006/relationships/slideLayout" Target="../slideLayouts/slideLayout28.xml"/><Relationship Id="rId6" Type="http://schemas.openxmlformats.org/officeDocument/2006/relationships/hyperlink" Target="http://msdn.microsoft.com/ru-ru/hh923919" TargetMode="External"/><Relationship Id="rId5" Type="http://schemas.openxmlformats.org/officeDocument/2006/relationships/hyperlink" Target="http://msdn.microsoft.com/en-us/library/ff637515(VS.92).aspx" TargetMode="External"/><Relationship Id="rId4" Type="http://schemas.openxmlformats.org/officeDocument/2006/relationships/hyperlink" Target="http://create.msdn.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label.png"/>
          <p:cNvPicPr>
            <a:picLocks noChangeAspect="1"/>
          </p:cNvPicPr>
          <p:nvPr/>
        </p:nvPicPr>
        <p:blipFill>
          <a:blip r:embed="rId3" cstate="print"/>
          <a:stretch>
            <a:fillRect/>
          </a:stretch>
        </p:blipFill>
        <p:spPr>
          <a:xfrm>
            <a:off x="838200" y="586896"/>
            <a:ext cx="3200400" cy="708504"/>
          </a:xfrm>
          <a:prstGeom prst="rect">
            <a:avLst/>
          </a:prstGeom>
        </p:spPr>
      </p:pic>
      <p:sp>
        <p:nvSpPr>
          <p:cNvPr id="6" name="TextBox 4"/>
          <p:cNvSpPr txBox="1">
            <a:spLocks noChangeArrowheads="1"/>
          </p:cNvSpPr>
          <p:nvPr/>
        </p:nvSpPr>
        <p:spPr bwMode="auto">
          <a:xfrm>
            <a:off x="381000" y="5213002"/>
            <a:ext cx="7696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dirty="0" smtClean="0">
                <a:solidFill>
                  <a:schemeClr val="bg1"/>
                </a:solidFill>
                <a:latin typeface="Segoe Light" pitchFamily="34" charset="0"/>
              </a:rPr>
              <a:t>windows phone 7 </a:t>
            </a:r>
            <a:r>
              <a:rPr lang="ru-RU" sz="2800" dirty="0" smtClean="0">
                <a:solidFill>
                  <a:schemeClr val="bg1"/>
                </a:solidFill>
                <a:latin typeface="Segoe Light" pitchFamily="34" charset="0"/>
              </a:rPr>
              <a:t>и </a:t>
            </a:r>
            <a:r>
              <a:rPr lang="en-US" sz="2800" dirty="0" smtClean="0">
                <a:solidFill>
                  <a:schemeClr val="bg1"/>
                </a:solidFill>
                <a:latin typeface="Segoe Light" pitchFamily="34" charset="0"/>
              </a:rPr>
              <a:t>windows 8: </a:t>
            </a:r>
            <a:r>
              <a:rPr lang="ru-RU" sz="2800" dirty="0" smtClean="0">
                <a:solidFill>
                  <a:schemeClr val="bg1"/>
                </a:solidFill>
                <a:latin typeface="Segoe Light" pitchFamily="34" charset="0"/>
              </a:rPr>
              <a:t>вместе веселее</a:t>
            </a:r>
          </a:p>
          <a:p>
            <a:pPr eaLnBrk="1" hangingPunct="1"/>
            <a:r>
              <a:rPr lang="uk-UA" sz="2000" b="1" dirty="0" err="1" smtClean="0">
                <a:solidFill>
                  <a:schemeClr val="bg1"/>
                </a:solidFill>
                <a:latin typeface="Segoe Light" pitchFamily="34" charset="0"/>
              </a:rPr>
              <a:t>краковецкий</a:t>
            </a:r>
            <a:r>
              <a:rPr lang="uk-UA" sz="2000" b="1" dirty="0" smtClean="0">
                <a:solidFill>
                  <a:schemeClr val="bg1"/>
                </a:solidFill>
                <a:latin typeface="Segoe Light" pitchFamily="34" charset="0"/>
              </a:rPr>
              <a:t> </a:t>
            </a:r>
            <a:r>
              <a:rPr lang="uk-UA" sz="2000" b="1" dirty="0" err="1" smtClean="0">
                <a:solidFill>
                  <a:schemeClr val="bg1"/>
                </a:solidFill>
                <a:latin typeface="Segoe Light" pitchFamily="34" charset="0"/>
              </a:rPr>
              <a:t>александр</a:t>
            </a:r>
            <a:endParaRPr lang="en-US" b="1" dirty="0" smtClean="0">
              <a:solidFill>
                <a:schemeClr val="bg1"/>
              </a:solidFill>
              <a:latin typeface="Segoe Light" pitchFamily="34" charset="0"/>
            </a:endParaRPr>
          </a:p>
          <a:p>
            <a:pPr eaLnBrk="1" hangingPunct="1"/>
            <a:r>
              <a:rPr lang="en-US" dirty="0" err="1" smtClean="0">
                <a:solidFill>
                  <a:schemeClr val="bg1"/>
                </a:solidFill>
                <a:latin typeface="Segoe Light" pitchFamily="34" charset="0"/>
              </a:rPr>
              <a:t>microsoft</a:t>
            </a:r>
            <a:r>
              <a:rPr lang="en-US" dirty="0" smtClean="0">
                <a:solidFill>
                  <a:schemeClr val="bg1"/>
                </a:solidFill>
                <a:latin typeface="Segoe Light" pitchFamily="34" charset="0"/>
              </a:rPr>
              <a:t> regional director, </a:t>
            </a:r>
            <a:r>
              <a:rPr lang="en-US" dirty="0" err="1" smtClean="0">
                <a:solidFill>
                  <a:schemeClr val="bg1"/>
                </a:solidFill>
                <a:latin typeface="Segoe Light" pitchFamily="34" charset="0"/>
              </a:rPr>
              <a:t>mvp</a:t>
            </a:r>
            <a:endParaRPr lang="en-US" dirty="0" smtClean="0">
              <a:solidFill>
                <a:schemeClr val="bg1"/>
              </a:solidFill>
              <a:latin typeface="Segoe Light" pitchFamily="34" charset="0"/>
            </a:endParaRPr>
          </a:p>
          <a:p>
            <a:pPr eaLnBrk="1" hangingPunct="1"/>
            <a:r>
              <a:rPr lang="en-US" dirty="0" err="1" smtClean="0">
                <a:solidFill>
                  <a:schemeClr val="bg1"/>
                </a:solidFill>
                <a:latin typeface="Segoe Light" pitchFamily="34" charset="0"/>
              </a:rPr>
              <a:t>devrain</a:t>
            </a:r>
            <a:r>
              <a:rPr lang="en-US" dirty="0" smtClean="0">
                <a:solidFill>
                  <a:schemeClr val="bg1"/>
                </a:solidFill>
                <a:latin typeface="Segoe Light" pitchFamily="34" charset="0"/>
              </a:rPr>
              <a:t> solutions</a:t>
            </a:r>
          </a:p>
        </p:txBody>
      </p:sp>
    </p:spTree>
    <p:custDataLst>
      <p:tags r:id="rId1"/>
    </p:custDataLst>
    <p:extLst>
      <p:ext uri="{BB962C8B-B14F-4D97-AF65-F5344CB8AC3E}">
        <p14:creationId xmlns:p14="http://schemas.microsoft.com/office/powerpoint/2010/main" val="32522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en-US" sz="4000" dirty="0" smtClean="0">
                <a:solidFill>
                  <a:schemeClr val="bg1"/>
                </a:solidFill>
                <a:latin typeface="Segoe Light"/>
                <a:cs typeface="Segoe Light"/>
              </a:rPr>
              <a:t>windows 8</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3657600"/>
          </a:xfrm>
          <a:prstGeom prst="rect">
            <a:avLst/>
          </a:prstGeom>
        </p:spPr>
        <p:txBody>
          <a:bodyPr vert="horz" lIns="91440" tIns="45720" rIns="91440" bIns="45720" rtlCol="0" anchor="t">
            <a:noAutofit/>
          </a:bodyPr>
          <a:lstStyle/>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371600"/>
            <a:ext cx="81248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84427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4400" dirty="0" smtClean="0"/>
              <a:t>windows 8</a:t>
            </a:r>
            <a:endParaRPr lang="uk-UA"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950" y="1817080"/>
            <a:ext cx="7881938" cy="4476378"/>
          </a:xfrm>
        </p:spPr>
      </p:pic>
    </p:spTree>
    <p:extLst>
      <p:ext uri="{BB962C8B-B14F-4D97-AF65-F5344CB8AC3E}">
        <p14:creationId xmlns:p14="http://schemas.microsoft.com/office/powerpoint/2010/main" val="129108158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4400" smtClean="0"/>
              <a:t>windows store</a:t>
            </a:r>
            <a:endParaRPr lang="uk-UA"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52600"/>
            <a:ext cx="7881938" cy="4426366"/>
          </a:xfrm>
        </p:spPr>
      </p:pic>
    </p:spTree>
    <p:extLst>
      <p:ext uri="{BB962C8B-B14F-4D97-AF65-F5344CB8AC3E}">
        <p14:creationId xmlns:p14="http://schemas.microsoft.com/office/powerpoint/2010/main" val="408909597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09774"/>
            <a:ext cx="849630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p:txBody>
          <a:bodyPr/>
          <a:lstStyle/>
          <a:p>
            <a:r>
              <a:rPr lang="en-US" sz="4400" dirty="0" err="1" smtClean="0"/>
              <a:t>devrain</a:t>
            </a:r>
            <a:r>
              <a:rPr lang="en-US" sz="4400" dirty="0" smtClean="0"/>
              <a:t> solutions</a:t>
            </a:r>
            <a:endParaRPr lang="uk-UA" sz="4400" dirty="0"/>
          </a:p>
        </p:txBody>
      </p:sp>
      <p:sp>
        <p:nvSpPr>
          <p:cNvPr id="3" name="Объект 2"/>
          <p:cNvSpPr>
            <a:spLocks noGrp="1"/>
          </p:cNvSpPr>
          <p:nvPr>
            <p:ph idx="1"/>
          </p:nvPr>
        </p:nvSpPr>
        <p:spPr/>
        <p:txBody>
          <a:bodyPr/>
          <a:lstStyle/>
          <a:p>
            <a:endParaRPr lang="uk-UA" dirty="0"/>
          </a:p>
        </p:txBody>
      </p:sp>
    </p:spTree>
    <p:extLst>
      <p:ext uri="{BB962C8B-B14F-4D97-AF65-F5344CB8AC3E}">
        <p14:creationId xmlns:p14="http://schemas.microsoft.com/office/powerpoint/2010/main" val="27174450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09774"/>
            <a:ext cx="849630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p:txBody>
          <a:bodyPr/>
          <a:lstStyle/>
          <a:p>
            <a:r>
              <a:rPr lang="en-US" sz="4400" dirty="0" err="1" smtClean="0"/>
              <a:t>devrain</a:t>
            </a:r>
            <a:r>
              <a:rPr lang="en-US" sz="4400" dirty="0" smtClean="0"/>
              <a:t> solutions</a:t>
            </a:r>
            <a:endParaRPr lang="uk-UA" sz="4400" dirty="0"/>
          </a:p>
        </p:txBody>
      </p:sp>
      <p:sp>
        <p:nvSpPr>
          <p:cNvPr id="3" name="Объект 2"/>
          <p:cNvSpPr>
            <a:spLocks noGrp="1"/>
          </p:cNvSpPr>
          <p:nvPr>
            <p:ph idx="1"/>
          </p:nvPr>
        </p:nvSpPr>
        <p:spPr/>
        <p:txBody>
          <a:bodyPr/>
          <a:lstStyle/>
          <a:p>
            <a:endParaRPr lang="uk-UA"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752600"/>
            <a:ext cx="8782050"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1291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heel(1)">
                                      <p:cBhvr>
                                        <p:cTn id="7"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4400" dirty="0" smtClean="0"/>
              <a:t>references</a:t>
            </a:r>
            <a:endParaRPr lang="uk-UA" sz="4400" dirty="0"/>
          </a:p>
        </p:txBody>
      </p:sp>
      <p:sp>
        <p:nvSpPr>
          <p:cNvPr id="3" name="Объект 2"/>
          <p:cNvSpPr>
            <a:spLocks noGrp="1"/>
          </p:cNvSpPr>
          <p:nvPr>
            <p:ph idx="1"/>
          </p:nvPr>
        </p:nvSpPr>
        <p:spPr/>
        <p:txBody>
          <a:bodyPr/>
          <a:lstStyle/>
          <a:p>
            <a:pPr>
              <a:spcBef>
                <a:spcPct val="0"/>
              </a:spcBef>
              <a:spcAft>
                <a:spcPts val="600"/>
              </a:spcAft>
              <a:defRPr/>
            </a:pPr>
            <a:r>
              <a:rPr lang="en-US" b="1" dirty="0">
                <a:solidFill>
                  <a:schemeClr val="bg1"/>
                </a:solidFill>
                <a:cs typeface="Segoe Light"/>
                <a:hlinkClick r:id="rId2"/>
              </a:rPr>
              <a:t>wp7rocks.com</a:t>
            </a:r>
            <a:endParaRPr lang="en-US" b="1" dirty="0">
              <a:solidFill>
                <a:schemeClr val="bg1"/>
              </a:solidFill>
              <a:cs typeface="Segoe Light"/>
            </a:endParaRPr>
          </a:p>
          <a:p>
            <a:pPr lvl="0">
              <a:spcBef>
                <a:spcPct val="0"/>
              </a:spcBef>
              <a:spcAft>
                <a:spcPts val="600"/>
              </a:spcAft>
              <a:defRPr/>
            </a:pPr>
            <a:r>
              <a:rPr lang="en-US" b="1" dirty="0" smtClean="0">
                <a:solidFill>
                  <a:schemeClr val="bg1"/>
                </a:solidFill>
                <a:cs typeface="Segoe Light"/>
                <a:hlinkClick r:id="rId3"/>
              </a:rPr>
              <a:t>http</a:t>
            </a:r>
            <a:r>
              <a:rPr lang="en-US" b="1" dirty="0">
                <a:solidFill>
                  <a:schemeClr val="bg1"/>
                </a:solidFill>
                <a:cs typeface="Segoe Light"/>
                <a:hlinkClick r:id="rId3"/>
              </a:rPr>
              <a:t>://uxnext.org.ua</a:t>
            </a:r>
            <a:endParaRPr lang="en-US" b="1" dirty="0">
              <a:solidFill>
                <a:schemeClr val="bg1"/>
              </a:solidFill>
              <a:cs typeface="Segoe Light"/>
            </a:endParaRPr>
          </a:p>
          <a:p>
            <a:pPr lvl="0">
              <a:spcBef>
                <a:spcPct val="0"/>
              </a:spcBef>
              <a:spcAft>
                <a:spcPts val="600"/>
              </a:spcAft>
              <a:defRPr/>
            </a:pPr>
            <a:r>
              <a:rPr lang="en-US" b="1" dirty="0" smtClean="0">
                <a:solidFill>
                  <a:schemeClr val="bg1"/>
                </a:solidFill>
                <a:cs typeface="Segoe Light"/>
                <a:hlinkClick r:id="rId4"/>
              </a:rPr>
              <a:t>http</a:t>
            </a:r>
            <a:r>
              <a:rPr lang="en-US" b="1" dirty="0">
                <a:solidFill>
                  <a:schemeClr val="bg1"/>
                </a:solidFill>
                <a:cs typeface="Segoe Light"/>
                <a:hlinkClick r:id="rId4"/>
              </a:rPr>
              <a:t>://create.msdn.com</a:t>
            </a:r>
            <a:endParaRPr lang="en-US" b="1" dirty="0">
              <a:solidFill>
                <a:schemeClr val="bg1"/>
              </a:solidFill>
              <a:cs typeface="Segoe Light"/>
            </a:endParaRPr>
          </a:p>
          <a:p>
            <a:pPr lvl="0">
              <a:spcBef>
                <a:spcPct val="0"/>
              </a:spcBef>
              <a:spcAft>
                <a:spcPts val="600"/>
              </a:spcAft>
              <a:defRPr/>
            </a:pPr>
            <a:r>
              <a:rPr lang="en-US" b="1" dirty="0" smtClean="0">
                <a:solidFill>
                  <a:schemeClr val="bg1"/>
                </a:solidFill>
                <a:cs typeface="Segoe Light"/>
                <a:hlinkClick r:id="rId5"/>
              </a:rPr>
              <a:t>http</a:t>
            </a:r>
            <a:r>
              <a:rPr lang="en-US" b="1" dirty="0">
                <a:solidFill>
                  <a:schemeClr val="bg1"/>
                </a:solidFill>
                <a:cs typeface="Segoe Light"/>
                <a:hlinkClick r:id="rId5"/>
              </a:rPr>
              <a:t>://</a:t>
            </a:r>
            <a:r>
              <a:rPr lang="en-US" b="1" dirty="0" smtClean="0">
                <a:solidFill>
                  <a:schemeClr val="bg1"/>
                </a:solidFill>
                <a:cs typeface="Segoe Light"/>
                <a:hlinkClick r:id="rId5"/>
              </a:rPr>
              <a:t>msdn.microsoft.com/en-us/library/ff637515(VS.92</a:t>
            </a:r>
            <a:r>
              <a:rPr lang="en-US" b="1" dirty="0">
                <a:solidFill>
                  <a:schemeClr val="bg1"/>
                </a:solidFill>
                <a:cs typeface="Segoe Light"/>
                <a:hlinkClick r:id="rId5"/>
              </a:rPr>
              <a:t>).</a:t>
            </a:r>
            <a:r>
              <a:rPr lang="en-US" b="1" dirty="0" smtClean="0">
                <a:solidFill>
                  <a:schemeClr val="bg1"/>
                </a:solidFill>
                <a:cs typeface="Segoe Light"/>
                <a:hlinkClick r:id="rId5"/>
              </a:rPr>
              <a:t>aspx</a:t>
            </a:r>
            <a:endParaRPr lang="en-US" b="1" dirty="0" smtClean="0">
              <a:solidFill>
                <a:schemeClr val="bg1"/>
              </a:solidFill>
              <a:cs typeface="Segoe Light"/>
            </a:endParaRPr>
          </a:p>
          <a:p>
            <a:pPr lvl="0">
              <a:spcBef>
                <a:spcPct val="0"/>
              </a:spcBef>
              <a:spcAft>
                <a:spcPts val="600"/>
              </a:spcAft>
              <a:defRPr/>
            </a:pPr>
            <a:r>
              <a:rPr lang="en-US" b="1" dirty="0" smtClean="0">
                <a:solidFill>
                  <a:schemeClr val="accent1"/>
                </a:solidFill>
                <a:cs typeface="Segoe Light"/>
                <a:hlinkClick r:id="rId6"/>
              </a:rPr>
              <a:t>http</a:t>
            </a:r>
            <a:r>
              <a:rPr lang="en-US" b="1" dirty="0">
                <a:solidFill>
                  <a:schemeClr val="accent1"/>
                </a:solidFill>
                <a:cs typeface="Segoe Light"/>
                <a:hlinkClick r:id="rId6"/>
              </a:rPr>
              <a:t>://</a:t>
            </a:r>
            <a:r>
              <a:rPr lang="en-US" b="1" dirty="0" smtClean="0">
                <a:solidFill>
                  <a:schemeClr val="accent1"/>
                </a:solidFill>
                <a:cs typeface="Segoe Light"/>
                <a:hlinkClick r:id="rId6"/>
              </a:rPr>
              <a:t>msdn.microsoft.com/ru-ru/hh923919</a:t>
            </a:r>
            <a:r>
              <a:rPr lang="en-US" b="1" dirty="0" smtClean="0">
                <a:solidFill>
                  <a:schemeClr val="accent1"/>
                </a:solidFill>
                <a:cs typeface="Segoe Light"/>
              </a:rPr>
              <a:t> </a:t>
            </a:r>
            <a:endParaRPr lang="en-US" b="1" dirty="0">
              <a:solidFill>
                <a:schemeClr val="accent1"/>
              </a:solidFill>
              <a:cs typeface="Segoe Light"/>
            </a:endParaRPr>
          </a:p>
        </p:txBody>
      </p:sp>
    </p:spTree>
    <p:extLst>
      <p:ext uri="{BB962C8B-B14F-4D97-AF65-F5344CB8AC3E}">
        <p14:creationId xmlns:p14="http://schemas.microsoft.com/office/powerpoint/2010/main" val="130585914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pPr marL="0" indent="0">
              <a:spcBef>
                <a:spcPct val="0"/>
              </a:spcBef>
              <a:spcAft>
                <a:spcPts val="600"/>
              </a:spcAft>
              <a:buNone/>
              <a:defRPr/>
            </a:pPr>
            <a:endParaRPr lang="en-US" b="1" dirty="0" smtClean="0">
              <a:solidFill>
                <a:srgbClr val="C00000"/>
              </a:solidFill>
              <a:cs typeface="Segoe Light"/>
            </a:endParaRPr>
          </a:p>
          <a:p>
            <a:pPr marL="0" indent="0">
              <a:spcBef>
                <a:spcPct val="0"/>
              </a:spcBef>
              <a:spcAft>
                <a:spcPts val="600"/>
              </a:spcAft>
              <a:buNone/>
              <a:defRPr/>
            </a:pPr>
            <a:endParaRPr lang="en-US" b="1" dirty="0">
              <a:solidFill>
                <a:srgbClr val="C00000"/>
              </a:solidFill>
              <a:cs typeface="Segoe Light"/>
            </a:endParaRPr>
          </a:p>
          <a:p>
            <a:pPr marL="0" indent="0">
              <a:spcBef>
                <a:spcPct val="0"/>
              </a:spcBef>
              <a:spcAft>
                <a:spcPts val="600"/>
              </a:spcAft>
              <a:buNone/>
              <a:defRPr/>
            </a:pPr>
            <a:endParaRPr lang="en-US" b="1" dirty="0" smtClean="0">
              <a:solidFill>
                <a:srgbClr val="C00000"/>
              </a:solidFill>
              <a:cs typeface="Segoe Light"/>
            </a:endParaRPr>
          </a:p>
          <a:p>
            <a:pPr marL="0" indent="0">
              <a:spcBef>
                <a:spcPct val="0"/>
              </a:spcBef>
              <a:spcAft>
                <a:spcPts val="600"/>
              </a:spcAft>
              <a:buNone/>
              <a:defRPr/>
            </a:pPr>
            <a:r>
              <a:rPr lang="en-US" sz="3200" b="1" dirty="0" smtClean="0">
                <a:solidFill>
                  <a:srgbClr val="C00000"/>
                </a:solidFill>
                <a:cs typeface="Segoe Light"/>
              </a:rPr>
              <a:t>Thank you!</a:t>
            </a:r>
          </a:p>
          <a:p>
            <a:pPr marL="0" indent="0">
              <a:spcBef>
                <a:spcPct val="0"/>
              </a:spcBef>
              <a:spcAft>
                <a:spcPts val="600"/>
              </a:spcAft>
              <a:buNone/>
              <a:defRPr/>
            </a:pPr>
            <a:r>
              <a:rPr lang="en-US" dirty="0" smtClean="0">
                <a:solidFill>
                  <a:srgbClr val="C00000"/>
                </a:solidFill>
                <a:latin typeface="Segoe UI Light" pitchFamily="34" charset="0"/>
                <a:cs typeface="Segoe Light"/>
              </a:rPr>
              <a:t>@wp7rocks_com</a:t>
            </a:r>
          </a:p>
          <a:p>
            <a:pPr marL="0" indent="0">
              <a:spcBef>
                <a:spcPct val="0"/>
              </a:spcBef>
              <a:spcAft>
                <a:spcPts val="600"/>
              </a:spcAft>
              <a:buNone/>
              <a:defRPr/>
            </a:pPr>
            <a:r>
              <a:rPr lang="en-US" dirty="0" smtClean="0">
                <a:solidFill>
                  <a:srgbClr val="C00000"/>
                </a:solidFill>
                <a:cs typeface="Segoe Light"/>
              </a:rPr>
              <a:t>wp7rocks.com</a:t>
            </a:r>
          </a:p>
          <a:p>
            <a:pPr marL="0" indent="0">
              <a:spcBef>
                <a:spcPct val="0"/>
              </a:spcBef>
              <a:spcAft>
                <a:spcPts val="600"/>
              </a:spcAft>
              <a:buNone/>
              <a:defRPr/>
            </a:pPr>
            <a:r>
              <a:rPr lang="en-US" dirty="0" smtClean="0">
                <a:solidFill>
                  <a:srgbClr val="C00000"/>
                </a:solidFill>
                <a:cs typeface="Segoe Light"/>
              </a:rPr>
              <a:t>devrain.com</a:t>
            </a:r>
            <a:endParaRPr lang="en-US" dirty="0">
              <a:solidFill>
                <a:srgbClr val="C00000"/>
              </a:solidFill>
              <a:cs typeface="Segoe Light"/>
            </a:endParaRPr>
          </a:p>
        </p:txBody>
      </p:sp>
      <p:sp>
        <p:nvSpPr>
          <p:cNvPr id="4" name="Заголовок 3"/>
          <p:cNvSpPr>
            <a:spLocks noGrp="1"/>
          </p:cNvSpPr>
          <p:nvPr>
            <p:ph type="title"/>
          </p:nvPr>
        </p:nvSpPr>
        <p:spPr/>
        <p:txBody>
          <a:bodyPr/>
          <a:lstStyle/>
          <a:p>
            <a:endParaRPr lang="uk-UA"/>
          </a:p>
        </p:txBody>
      </p:sp>
    </p:spTree>
    <p:extLst>
      <p:ext uri="{BB962C8B-B14F-4D97-AF65-F5344CB8AC3E}">
        <p14:creationId xmlns:p14="http://schemas.microsoft.com/office/powerpoint/2010/main" val="379942313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http://lh5.ggpht.com/_xyF1h5ih8nA/SGrktRihwvI/AAAAAAAAHb4/EFFmnvnMuZw/1972_1974_197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685" y="3452883"/>
            <a:ext cx="4988179" cy="2805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http://upload.wikimedia.org/wikipedia/commons/d/d5/BwyWalk0505_Station8thStBroadwa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879" y="3452883"/>
            <a:ext cx="3859490" cy="2805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apartmenttherapy.com/uimages/ny/2-25-subway-vignelli-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877" y="586853"/>
            <a:ext cx="3859492" cy="28660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60" y="586853"/>
            <a:ext cx="3862317" cy="2897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0" y="4800600"/>
            <a:ext cx="9144001" cy="1371600"/>
          </a:xfrm>
          <a:prstGeom prst="rect">
            <a:avLst/>
          </a:prstGeom>
          <a:solidFill>
            <a:schemeClr val="tx1">
              <a:alpha val="70000"/>
            </a:schemeClr>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   </a:t>
            </a:r>
            <a:r>
              <a:rPr lang="en-US" sz="4000" dirty="0" smtClean="0">
                <a:solidFill>
                  <a:schemeClr val="bg1"/>
                </a:solidFill>
                <a:latin typeface="Segoe Light"/>
                <a:cs typeface="Segoe Light"/>
              </a:rPr>
              <a:t>      metro design language</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231252983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p:cNvSpPr txBox="1">
            <a:spLocks noChangeArrowheads="1"/>
          </p:cNvSpPr>
          <p:nvPr/>
        </p:nvSpPr>
        <p:spPr bwMode="auto">
          <a:xfrm>
            <a:off x="1066800" y="1219200"/>
            <a:ext cx="722313" cy="369888"/>
          </a:xfrm>
          <a:prstGeom prst="rect">
            <a:avLst/>
          </a:prstGeom>
          <a:noFill/>
          <a:ln w="9525">
            <a:noFill/>
            <a:miter lim="800000"/>
            <a:headEnd/>
            <a:tailEnd/>
          </a:ln>
        </p:spPr>
        <p:txBody>
          <a:bodyPr wrap="none">
            <a:prstTxWarp prst="textNoShape">
              <a:avLst/>
            </a:prstTxWarp>
            <a:spAutoFit/>
          </a:bodyPr>
          <a:lstStyle/>
          <a:p>
            <a:r>
              <a:rPr lang="en-US" dirty="0">
                <a:solidFill>
                  <a:prstClr val="black"/>
                </a:solidFill>
                <a:latin typeface="Segoe Light" pitchFamily="26" charset="0"/>
              </a:rPr>
              <a:t>ETRO</a:t>
            </a:r>
          </a:p>
        </p:txBody>
      </p:sp>
      <p:sp>
        <p:nvSpPr>
          <p:cNvPr id="4" name="Rectangle 3"/>
          <p:cNvSpPr>
            <a:spLocks noGrp="1"/>
          </p:cNvSpPr>
          <p:nvPr/>
        </p:nvSpPr>
        <p:spPr bwMode="auto">
          <a:xfrm>
            <a:off x="457200" y="533400"/>
            <a:ext cx="8305800" cy="5867400"/>
          </a:xfrm>
          <a:prstGeom prst="rect">
            <a:avLst/>
          </a:prstGeom>
          <a:noFill/>
          <a:ln w="9525">
            <a:noFill/>
            <a:miter lim="800000"/>
            <a:headEnd/>
            <a:tailEnd/>
          </a:ln>
        </p:spPr>
        <p:txBody>
          <a:bodyPr>
            <a:prstTxWarp prst="textNoShape">
              <a:avLst/>
            </a:prstTxWarp>
            <a:normAutofit/>
          </a:bodyPr>
          <a:lstStyle>
            <a:lvl1pPr marL="0" indent="0" algn="l" rtl="0" eaLnBrk="0" fontAlgn="base" hangingPunct="0">
              <a:spcBef>
                <a:spcPct val="20000"/>
              </a:spcBef>
              <a:spcAft>
                <a:spcPct val="0"/>
              </a:spcAft>
              <a:buFont typeface="Arial" pitchFamily="26" charset="0"/>
              <a:buNone/>
              <a:defRPr sz="2000" kern="1200" baseline="0">
                <a:solidFill>
                  <a:srgbClr val="292929"/>
                </a:solidFill>
                <a:latin typeface="Segoe UI" pitchFamily="34" charset="0"/>
                <a:ea typeface="+mn-ea"/>
                <a:cs typeface="Segoe UI" pitchFamily="34" charset="0"/>
              </a:defRPr>
            </a:lvl1pPr>
            <a:lvl2pPr marL="457200" indent="0" algn="ctr" rtl="0" eaLnBrk="0" fontAlgn="base" hangingPunct="0">
              <a:spcBef>
                <a:spcPct val="20000"/>
              </a:spcBef>
              <a:spcAft>
                <a:spcPct val="0"/>
              </a:spcAft>
              <a:buFont typeface="Arial" pitchFamily="26" charset="0"/>
              <a:buNone/>
              <a:defRPr sz="2800" kern="1200">
                <a:solidFill>
                  <a:schemeClr val="tx1">
                    <a:tint val="75000"/>
                  </a:schemeClr>
                </a:solidFill>
                <a:latin typeface="+mn-lt"/>
                <a:ea typeface="ＭＳ Ｐゴシック" pitchFamily="26" charset="-128"/>
                <a:cs typeface="+mn-cs"/>
              </a:defRPr>
            </a:lvl2pPr>
            <a:lvl3pPr marL="914400" indent="0" algn="ctr" rtl="0" eaLnBrk="0" fontAlgn="base" hangingPunct="0">
              <a:spcBef>
                <a:spcPct val="20000"/>
              </a:spcBef>
              <a:spcAft>
                <a:spcPct val="0"/>
              </a:spcAft>
              <a:buFont typeface="Arial" pitchFamily="26" charset="0"/>
              <a:buNone/>
              <a:defRPr sz="2400" kern="1200">
                <a:solidFill>
                  <a:schemeClr val="tx1">
                    <a:tint val="75000"/>
                  </a:schemeClr>
                </a:solidFill>
                <a:latin typeface="+mn-lt"/>
                <a:ea typeface="ＭＳ Ｐゴシック" pitchFamily="26" charset="-128"/>
                <a:cs typeface="+mn-cs"/>
              </a:defRPr>
            </a:lvl3pPr>
            <a:lvl4pPr marL="1371600" indent="0" algn="ctr" rtl="0" eaLnBrk="0" fontAlgn="base" hangingPunct="0">
              <a:spcBef>
                <a:spcPct val="20000"/>
              </a:spcBef>
              <a:spcAft>
                <a:spcPct val="0"/>
              </a:spcAft>
              <a:buFont typeface="Arial" pitchFamily="26" charset="0"/>
              <a:buNone/>
              <a:defRPr sz="2000" kern="1200">
                <a:solidFill>
                  <a:schemeClr val="tx1">
                    <a:tint val="75000"/>
                  </a:schemeClr>
                </a:solidFill>
                <a:latin typeface="+mn-lt"/>
                <a:ea typeface="ＭＳ Ｐゴシック" pitchFamily="26" charset="-128"/>
                <a:cs typeface="+mn-cs"/>
              </a:defRPr>
            </a:lvl4pPr>
            <a:lvl5pPr marL="1828800" indent="0" algn="ctr" rtl="0" eaLnBrk="0" fontAlgn="base" hangingPunct="0">
              <a:spcBef>
                <a:spcPct val="20000"/>
              </a:spcBef>
              <a:spcAft>
                <a:spcPct val="0"/>
              </a:spcAft>
              <a:buFont typeface="Arial" pitchFamily="26" charset="0"/>
              <a:buNone/>
              <a:defRPr sz="2000" kern="1200">
                <a:solidFill>
                  <a:schemeClr val="tx1">
                    <a:tint val="75000"/>
                  </a:schemeClr>
                </a:solidFill>
                <a:latin typeface="+mn-lt"/>
                <a:ea typeface="ＭＳ Ｐゴシック" pitchFamily="26"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eaLnBrk="1" hangingPunct="1">
              <a:defRPr/>
            </a:pPr>
            <a:endParaRPr lang="en-US" sz="2400" dirty="0">
              <a:solidFill>
                <a:srgbClr val="898989"/>
              </a:solidFill>
              <a:latin typeface="Segoe UI Light" pitchFamily="34" charset="0"/>
              <a:ea typeface="Segoe UI" pitchFamily="34" charset="0"/>
            </a:endParaRPr>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550" y="690563"/>
            <a:ext cx="49149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167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en-US" sz="4000" dirty="0" smtClean="0">
                <a:solidFill>
                  <a:schemeClr val="bg1"/>
                </a:solidFill>
                <a:latin typeface="Segoe Light"/>
                <a:cs typeface="Segoe Light"/>
              </a:rPr>
              <a:t>key principles</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en-US" sz="2400" dirty="0" smtClean="0">
                <a:solidFill>
                  <a:srgbClr val="FFC000"/>
                </a:solidFill>
                <a:latin typeface="Segoe Light"/>
                <a:cs typeface="Segoe Light"/>
              </a:rPr>
              <a:t>Light, Clean, Open and Fast</a:t>
            </a:r>
          </a:p>
          <a:p>
            <a:pPr defTabSz="457200">
              <a:spcBef>
                <a:spcPct val="0"/>
              </a:spcBef>
              <a:spcAft>
                <a:spcPts val="600"/>
              </a:spcAft>
              <a:defRPr/>
            </a:pPr>
            <a:r>
              <a:rPr lang="en-US" sz="2400" dirty="0">
                <a:solidFill>
                  <a:srgbClr val="FF0000"/>
                </a:solidFill>
                <a:latin typeface="Segoe Light"/>
                <a:cs typeface="Segoe Light"/>
              </a:rPr>
              <a:t>Content, not Chrome</a:t>
            </a:r>
          </a:p>
          <a:p>
            <a:pPr defTabSz="457200">
              <a:spcBef>
                <a:spcPct val="0"/>
              </a:spcBef>
              <a:spcAft>
                <a:spcPts val="600"/>
              </a:spcAft>
              <a:defRPr/>
            </a:pPr>
            <a:r>
              <a:rPr lang="en-US" sz="2400" dirty="0" smtClean="0">
                <a:solidFill>
                  <a:srgbClr val="00B0F0"/>
                </a:solidFill>
                <a:latin typeface="Segoe Light"/>
                <a:cs typeface="Segoe Light"/>
              </a:rPr>
              <a:t>Typography</a:t>
            </a:r>
          </a:p>
          <a:p>
            <a:pPr defTabSz="457200">
              <a:spcBef>
                <a:spcPct val="0"/>
              </a:spcBef>
              <a:spcAft>
                <a:spcPts val="600"/>
              </a:spcAft>
              <a:defRPr/>
            </a:pPr>
            <a:r>
              <a:rPr lang="en-US" sz="2400" dirty="0" smtClean="0">
                <a:solidFill>
                  <a:srgbClr val="92D050"/>
                </a:solidFill>
                <a:latin typeface="Segoe Light"/>
                <a:cs typeface="Segoe Light"/>
              </a:rPr>
              <a:t>Motion</a:t>
            </a:r>
          </a:p>
          <a:p>
            <a:pPr defTabSz="457200">
              <a:spcBef>
                <a:spcPct val="0"/>
              </a:spcBef>
              <a:spcAft>
                <a:spcPts val="600"/>
              </a:spcAft>
              <a:defRPr/>
            </a:pPr>
            <a:r>
              <a:rPr lang="en-US" sz="2400" dirty="0">
                <a:solidFill>
                  <a:schemeClr val="bg1"/>
                </a:solidFill>
                <a:latin typeface="Segoe Light" charset="0"/>
              </a:rPr>
              <a:t>Authentically Digital</a:t>
            </a:r>
            <a:endParaRPr lang="en-US" sz="2400" dirty="0" smtClean="0">
              <a:solidFill>
                <a:schemeClr val="bg1"/>
              </a:solidFill>
              <a:latin typeface="Segoe Light" charset="0"/>
              <a:cs typeface="Segoe Light"/>
            </a:endParaRPr>
          </a:p>
        </p:txBody>
      </p:sp>
    </p:spTree>
    <p:extLst>
      <p:ext uri="{BB962C8B-B14F-4D97-AF65-F5344CB8AC3E}">
        <p14:creationId xmlns:p14="http://schemas.microsoft.com/office/powerpoint/2010/main" val="1716400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4400" dirty="0" smtClean="0"/>
              <a:t>but metro first!</a:t>
            </a:r>
            <a:endParaRPr lang="uk-UA" sz="4400" dirty="0"/>
          </a:p>
        </p:txBody>
      </p:sp>
      <p:sp>
        <p:nvSpPr>
          <p:cNvPr id="3" name="Объект 2"/>
          <p:cNvSpPr>
            <a:spLocks noGrp="1"/>
          </p:cNvSpPr>
          <p:nvPr>
            <p:ph idx="1"/>
          </p:nvPr>
        </p:nvSpPr>
        <p:spPr/>
        <p:txBody>
          <a:bodyPr/>
          <a:lstStyle/>
          <a:p>
            <a:endParaRPr lang="uk-UA"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1771650"/>
            <a:ext cx="81915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D:\tmp\6114.FacebookFakePano10_551517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 y="3867150"/>
            <a:ext cx="4764041"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325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down)">
                                      <p:cBhvr>
                                        <p:cTn id="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l"/>
            <a:r>
              <a:rPr lang="en-US" dirty="0" smtClean="0">
                <a:solidFill>
                  <a:schemeClr val="bg1"/>
                </a:solidFill>
                <a:latin typeface="Segoe UI Light" pitchFamily="34" charset="0"/>
              </a:rPr>
              <a:t>applications</a:t>
            </a:r>
            <a:endParaRPr lang="uk-UA" dirty="0">
              <a:solidFill>
                <a:schemeClr val="bg1"/>
              </a:solidFill>
              <a:latin typeface="Segoe UI Light" pitchFamily="34" charset="0"/>
            </a:endParaRPr>
          </a:p>
        </p:txBody>
      </p:sp>
      <p:sp>
        <p:nvSpPr>
          <p:cNvPr id="3" name="Объект 2"/>
          <p:cNvSpPr>
            <a:spLocks noGrp="1"/>
          </p:cNvSpPr>
          <p:nvPr>
            <p:ph idx="1"/>
          </p:nvPr>
        </p:nvSpPr>
        <p:spPr/>
        <p:txBody>
          <a:bodyPr/>
          <a:lstStyle/>
          <a:p>
            <a:endParaRPr lang="uk-UA"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6547"/>
            <a:ext cx="6877050" cy="4505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533400"/>
            <a:ext cx="552450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428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l"/>
            <a:r>
              <a:rPr lang="en-US" dirty="0" smtClean="0">
                <a:solidFill>
                  <a:schemeClr val="bg1"/>
                </a:solidFill>
                <a:latin typeface="Segoe UI Light" pitchFamily="34" charset="0"/>
              </a:rPr>
              <a:t>stats and facts</a:t>
            </a:r>
            <a:endParaRPr lang="uk-UA" dirty="0">
              <a:solidFill>
                <a:schemeClr val="bg1"/>
              </a:solidFill>
              <a:latin typeface="Segoe UI Light" pitchFamily="34" charset="0"/>
            </a:endParaRPr>
          </a:p>
        </p:txBody>
      </p:sp>
      <p:sp>
        <p:nvSpPr>
          <p:cNvPr id="3" name="Объект 2"/>
          <p:cNvSpPr>
            <a:spLocks noGrp="1"/>
          </p:cNvSpPr>
          <p:nvPr>
            <p:ph idx="1"/>
          </p:nvPr>
        </p:nvSpPr>
        <p:spPr/>
        <p:txBody>
          <a:bodyPr>
            <a:normAutofit/>
          </a:bodyPr>
          <a:lstStyle/>
          <a:p>
            <a:r>
              <a:rPr lang="en-US" sz="2400" dirty="0" smtClean="0">
                <a:solidFill>
                  <a:schemeClr val="bg1"/>
                </a:solidFill>
                <a:latin typeface="Segoe UI Light" pitchFamily="34" charset="0"/>
              </a:rPr>
              <a:t>Nokia sold 2 million units in Q1 2012;</a:t>
            </a:r>
          </a:p>
          <a:p>
            <a:r>
              <a:rPr lang="en-US" sz="2400" dirty="0">
                <a:solidFill>
                  <a:schemeClr val="bg1"/>
                </a:solidFill>
                <a:latin typeface="Segoe UI Light" pitchFamily="34" charset="0"/>
              </a:rPr>
              <a:t>Windows Phone 7 Now Outselling Symbian In The </a:t>
            </a:r>
            <a:r>
              <a:rPr lang="en-US" sz="2400" dirty="0" smtClean="0">
                <a:solidFill>
                  <a:schemeClr val="bg1"/>
                </a:solidFill>
                <a:latin typeface="Segoe UI Light" pitchFamily="34" charset="0"/>
              </a:rPr>
              <a:t>UK;</a:t>
            </a:r>
            <a:endParaRPr lang="en-US" sz="2400" dirty="0">
              <a:solidFill>
                <a:schemeClr val="bg1"/>
              </a:solidFill>
              <a:latin typeface="Segoe UI Light" pitchFamily="34" charset="0"/>
            </a:endParaRPr>
          </a:p>
          <a:p>
            <a:r>
              <a:rPr lang="en-US" sz="2400" dirty="0">
                <a:solidFill>
                  <a:schemeClr val="bg1"/>
                </a:solidFill>
                <a:latin typeface="Segoe UI Light" pitchFamily="34" charset="0"/>
              </a:rPr>
              <a:t>Windows Phone has 7% market share in </a:t>
            </a:r>
            <a:r>
              <a:rPr lang="en-US" sz="2400" dirty="0" smtClean="0">
                <a:solidFill>
                  <a:schemeClr val="bg1"/>
                </a:solidFill>
                <a:latin typeface="Segoe UI Light" pitchFamily="34" charset="0"/>
              </a:rPr>
              <a:t>Norway;</a:t>
            </a:r>
          </a:p>
          <a:p>
            <a:r>
              <a:rPr lang="en-US" sz="2400" dirty="0" err="1">
                <a:solidFill>
                  <a:schemeClr val="bg1"/>
                </a:solidFill>
                <a:latin typeface="Segoe UI Light" pitchFamily="34" charset="0"/>
              </a:rPr>
              <a:t>Lumia</a:t>
            </a:r>
            <a:r>
              <a:rPr lang="en-US" sz="2400" dirty="0">
                <a:solidFill>
                  <a:schemeClr val="bg1"/>
                </a:solidFill>
                <a:latin typeface="Segoe UI Light" pitchFamily="34" charset="0"/>
              </a:rPr>
              <a:t> 800 represents 87% of all European Windows Phone 7 device </a:t>
            </a:r>
            <a:r>
              <a:rPr lang="en-US" sz="2400" dirty="0" smtClean="0">
                <a:solidFill>
                  <a:schemeClr val="bg1"/>
                </a:solidFill>
                <a:latin typeface="Segoe UI Light" pitchFamily="34" charset="0"/>
              </a:rPr>
              <a:t>sales;</a:t>
            </a:r>
          </a:p>
          <a:p>
            <a:r>
              <a:rPr lang="en-US" sz="2400" dirty="0" smtClean="0">
                <a:solidFill>
                  <a:schemeClr val="bg1"/>
                </a:solidFill>
                <a:latin typeface="Segoe UI Light" pitchFamily="34" charset="0"/>
              </a:rPr>
              <a:t>Nokia </a:t>
            </a:r>
            <a:r>
              <a:rPr lang="en-US" sz="2400" dirty="0" err="1" smtClean="0">
                <a:solidFill>
                  <a:schemeClr val="bg1"/>
                </a:solidFill>
                <a:latin typeface="Segoe UI Light" pitchFamily="34" charset="0"/>
              </a:rPr>
              <a:t>Lumia</a:t>
            </a:r>
            <a:r>
              <a:rPr lang="en-US" sz="2400" dirty="0" smtClean="0">
                <a:solidFill>
                  <a:schemeClr val="bg1"/>
                </a:solidFill>
                <a:latin typeface="Segoe UI Light" pitchFamily="34" charset="0"/>
              </a:rPr>
              <a:t> 900 – best seller in Amazon’s Cell Phones With Service Plan top list;</a:t>
            </a:r>
          </a:p>
          <a:p>
            <a:r>
              <a:rPr lang="en-US" sz="2400" dirty="0">
                <a:solidFill>
                  <a:schemeClr val="bg1"/>
                </a:solidFill>
                <a:latin typeface="Segoe UI Light" pitchFamily="34" charset="0"/>
              </a:rPr>
              <a:t>250k of Nokia </a:t>
            </a:r>
            <a:r>
              <a:rPr lang="en-US" sz="2400" dirty="0" err="1">
                <a:solidFill>
                  <a:schemeClr val="bg1"/>
                </a:solidFill>
                <a:latin typeface="Segoe UI Light" pitchFamily="34" charset="0"/>
              </a:rPr>
              <a:t>Lumia</a:t>
            </a:r>
            <a:r>
              <a:rPr lang="en-US" sz="2400" dirty="0">
                <a:solidFill>
                  <a:schemeClr val="bg1"/>
                </a:solidFill>
                <a:latin typeface="Segoe UI Light" pitchFamily="34" charset="0"/>
              </a:rPr>
              <a:t> were sold in Russia in Q1 2012;</a:t>
            </a:r>
          </a:p>
          <a:p>
            <a:r>
              <a:rPr lang="en-US" sz="2400" dirty="0">
                <a:solidFill>
                  <a:schemeClr val="bg1"/>
                </a:solidFill>
                <a:latin typeface="Segoe UI Light" pitchFamily="34" charset="0"/>
              </a:rPr>
              <a:t>In Ukraine Nokia started selling phones at 29 </a:t>
            </a:r>
            <a:r>
              <a:rPr lang="en-US" sz="2400">
                <a:solidFill>
                  <a:schemeClr val="bg1"/>
                </a:solidFill>
                <a:latin typeface="Segoe UI Light" pitchFamily="34" charset="0"/>
              </a:rPr>
              <a:t>of </a:t>
            </a:r>
            <a:r>
              <a:rPr lang="en-US" sz="2400" smtClean="0">
                <a:solidFill>
                  <a:schemeClr val="bg1"/>
                </a:solidFill>
                <a:latin typeface="Segoe UI Light" pitchFamily="34" charset="0"/>
              </a:rPr>
              <a:t>March;</a:t>
            </a:r>
            <a:endParaRPr lang="en-US" sz="2400" dirty="0">
              <a:solidFill>
                <a:schemeClr val="bg1"/>
              </a:solidFill>
              <a:latin typeface="Segoe UI Light" pitchFamily="34" charset="0"/>
            </a:endParaRPr>
          </a:p>
          <a:p>
            <a:r>
              <a:rPr lang="en-US" sz="2400" dirty="0" smtClean="0">
                <a:solidFill>
                  <a:schemeClr val="bg1"/>
                </a:solidFill>
                <a:latin typeface="Segoe UI Light" pitchFamily="34" charset="0"/>
              </a:rPr>
              <a:t>Overall </a:t>
            </a:r>
            <a:r>
              <a:rPr lang="en-US" sz="2400" dirty="0">
                <a:solidFill>
                  <a:schemeClr val="bg1"/>
                </a:solidFill>
                <a:latin typeface="Segoe UI Light" pitchFamily="34" charset="0"/>
              </a:rPr>
              <a:t>market share is approx. 4</a:t>
            </a:r>
            <a:r>
              <a:rPr lang="en-US" sz="2400" dirty="0" smtClean="0">
                <a:solidFill>
                  <a:schemeClr val="bg1"/>
                </a:solidFill>
                <a:latin typeface="Segoe UI Light" pitchFamily="34" charset="0"/>
              </a:rPr>
              <a:t>%.</a:t>
            </a:r>
            <a:endParaRPr lang="en-US" sz="2400" dirty="0">
              <a:solidFill>
                <a:schemeClr val="bg1"/>
              </a:solidFill>
              <a:latin typeface="Segoe UI Light" pitchFamily="34" charset="0"/>
            </a:endParaRPr>
          </a:p>
        </p:txBody>
      </p:sp>
    </p:spTree>
    <p:extLst>
      <p:ext uri="{BB962C8B-B14F-4D97-AF65-F5344CB8AC3E}">
        <p14:creationId xmlns:p14="http://schemas.microsoft.com/office/powerpoint/2010/main" val="176547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121"/>
          <p:cNvGrpSpPr/>
          <p:nvPr/>
        </p:nvGrpSpPr>
        <p:grpSpPr>
          <a:xfrm>
            <a:off x="-59171" y="2019300"/>
            <a:ext cx="9203171" cy="2198132"/>
            <a:chOff x="-59171" y="2019300"/>
            <a:chExt cx="9203171" cy="2198132"/>
          </a:xfrm>
        </p:grpSpPr>
        <p:sp>
          <p:nvSpPr>
            <p:cNvPr id="107" name="TextBox 106"/>
            <p:cNvSpPr txBox="1"/>
            <p:nvPr/>
          </p:nvSpPr>
          <p:spPr>
            <a:xfrm>
              <a:off x="311187" y="3848100"/>
              <a:ext cx="758541" cy="369332"/>
            </a:xfrm>
            <a:prstGeom prst="rect">
              <a:avLst/>
            </a:prstGeom>
            <a:noFill/>
          </p:spPr>
          <p:txBody>
            <a:bodyPr wrap="none" rtlCol="0">
              <a:spAutoFit/>
            </a:bodyPr>
            <a:lstStyle/>
            <a:p>
              <a:pPr algn="r"/>
              <a:r>
                <a:rPr lang="en-US" dirty="0" smtClean="0">
                  <a:solidFill>
                    <a:prstClr val="white"/>
                  </a:solidFill>
                </a:rPr>
                <a:t>Cloud</a:t>
              </a:r>
              <a:endParaRPr lang="en-US" dirty="0">
                <a:solidFill>
                  <a:prstClr val="white"/>
                </a:solidFill>
              </a:endParaRPr>
            </a:p>
          </p:txBody>
        </p:sp>
        <p:sp>
          <p:nvSpPr>
            <p:cNvPr id="110" name="Rectangle 109"/>
            <p:cNvSpPr/>
            <p:nvPr/>
          </p:nvSpPr>
          <p:spPr bwMode="auto">
            <a:xfrm>
              <a:off x="0" y="2019300"/>
              <a:ext cx="9144000" cy="1790700"/>
            </a:xfrm>
            <a:prstGeom prst="rect">
              <a:avLst/>
            </a:prstGeom>
            <a:gradFill flip="none" rotWithShape="1">
              <a:gsLst>
                <a:gs pos="50000">
                  <a:schemeClr val="accent1">
                    <a:tint val="66000"/>
                    <a:satMod val="160000"/>
                    <a:alpha val="0"/>
                  </a:schemeClr>
                </a:gs>
                <a:gs pos="100000">
                  <a:schemeClr val="tx2"/>
                </a:gs>
              </a:gsLst>
              <a:lin ang="6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06" name="TextBox 105"/>
            <p:cNvSpPr txBox="1"/>
            <p:nvPr/>
          </p:nvSpPr>
          <p:spPr>
            <a:xfrm>
              <a:off x="-59171" y="3429000"/>
              <a:ext cx="1128899" cy="369332"/>
            </a:xfrm>
            <a:prstGeom prst="rect">
              <a:avLst/>
            </a:prstGeom>
            <a:noFill/>
          </p:spPr>
          <p:txBody>
            <a:bodyPr wrap="none" rtlCol="0">
              <a:spAutoFit/>
            </a:bodyPr>
            <a:lstStyle/>
            <a:p>
              <a:pPr algn="r"/>
              <a:r>
                <a:rPr lang="en-US" dirty="0" smtClean="0">
                  <a:solidFill>
                    <a:prstClr val="black"/>
                  </a:solidFill>
                </a:rPr>
                <a:t>Front-end</a:t>
              </a:r>
              <a:endParaRPr lang="en-US" dirty="0">
                <a:solidFill>
                  <a:prstClr val="black"/>
                </a:solidFill>
              </a:endParaRPr>
            </a:p>
          </p:txBody>
        </p:sp>
      </p:grpSp>
      <p:grpSp>
        <p:nvGrpSpPr>
          <p:cNvPr id="3" name="Group 114"/>
          <p:cNvGrpSpPr/>
          <p:nvPr/>
        </p:nvGrpSpPr>
        <p:grpSpPr>
          <a:xfrm>
            <a:off x="5105400" y="1676400"/>
            <a:ext cx="3886200" cy="2057400"/>
            <a:chOff x="990600" y="1676400"/>
            <a:chExt cx="3886200" cy="2057400"/>
          </a:xfrm>
        </p:grpSpPr>
        <p:sp>
          <p:nvSpPr>
            <p:cNvPr id="26" name="Rectangle 25"/>
            <p:cNvSpPr/>
            <p:nvPr/>
          </p:nvSpPr>
          <p:spPr bwMode="auto">
            <a:xfrm>
              <a:off x="990600" y="1676400"/>
              <a:ext cx="3886200" cy="2057400"/>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6BBD46">
                    <a:lumMod val="20000"/>
                    <a:lumOff val="80000"/>
                  </a:srgbClr>
                </a:solidFill>
              </a:endParaRPr>
            </a:p>
          </p:txBody>
        </p:sp>
        <p:pic>
          <p:nvPicPr>
            <p:cNvPr id="17" name="Picture 2" descr="C:\Documents and Settings\mitchelld\Desktop\VS_h_rgb_r_2.png"/>
            <p:cNvPicPr>
              <a:picLocks noChangeAspect="1" noChangeArrowheads="1"/>
            </p:cNvPicPr>
            <p:nvPr/>
          </p:nvPicPr>
          <p:blipFill>
            <a:blip r:embed="rId3" cstate="print"/>
            <a:srcRect/>
            <a:stretch>
              <a:fillRect/>
            </a:stretch>
          </p:blipFill>
          <p:spPr bwMode="auto">
            <a:xfrm>
              <a:off x="1112257" y="1916685"/>
              <a:ext cx="1695152" cy="249264"/>
            </a:xfrm>
            <a:prstGeom prst="rect">
              <a:avLst/>
            </a:prstGeom>
            <a:noFill/>
          </p:spPr>
        </p:pic>
        <p:pic>
          <p:nvPicPr>
            <p:cNvPr id="18" name="Picture 3" descr="C:\Documents and Settings\mitchelld\Desktop\Expression Blend logo -r.png"/>
            <p:cNvPicPr>
              <a:picLocks noChangeAspect="1" noChangeArrowheads="1"/>
            </p:cNvPicPr>
            <p:nvPr/>
          </p:nvPicPr>
          <p:blipFill>
            <a:blip r:embed="rId4" cstate="print"/>
            <a:srcRect/>
            <a:stretch>
              <a:fillRect/>
            </a:stretch>
          </p:blipFill>
          <p:spPr bwMode="auto">
            <a:xfrm>
              <a:off x="3071246" y="1862728"/>
              <a:ext cx="1596325" cy="357178"/>
            </a:xfrm>
            <a:prstGeom prst="rect">
              <a:avLst/>
            </a:prstGeom>
            <a:noFill/>
          </p:spPr>
        </p:pic>
        <p:pic>
          <p:nvPicPr>
            <p:cNvPr id="19" name="Picture 4" descr="C:\Documents and Settings\mitchelld\Desktop\XNA Game Studio 2.0 logo r.png"/>
            <p:cNvPicPr>
              <a:picLocks noChangeAspect="1" noChangeArrowheads="1"/>
            </p:cNvPicPr>
            <p:nvPr/>
          </p:nvPicPr>
          <p:blipFill>
            <a:blip r:embed="rId5" cstate="print"/>
            <a:srcRect r="15721"/>
            <a:stretch>
              <a:fillRect/>
            </a:stretch>
          </p:blipFill>
          <p:spPr bwMode="auto">
            <a:xfrm>
              <a:off x="2933700" y="2323618"/>
              <a:ext cx="1761641" cy="279543"/>
            </a:xfrm>
            <a:prstGeom prst="rect">
              <a:avLst/>
            </a:prstGeom>
            <a:noFill/>
          </p:spPr>
        </p:pic>
        <p:sp>
          <p:nvSpPr>
            <p:cNvPr id="20" name="Rectangle 19"/>
            <p:cNvSpPr/>
            <p:nvPr/>
          </p:nvSpPr>
          <p:spPr>
            <a:xfrm>
              <a:off x="1266023" y="2308861"/>
              <a:ext cx="1387624" cy="281940"/>
            </a:xfrm>
            <a:prstGeom prst="rect">
              <a:avLst/>
            </a:prstGeom>
          </p:spPr>
          <p:txBody>
            <a:bodyPr wrap="none" anchor="ctr" anchorCtr="0">
              <a:noAutofit/>
            </a:bodyPr>
            <a:lstStyle/>
            <a:p>
              <a:pPr algn="ctr"/>
              <a:r>
                <a:rPr lang="en-US" sz="1400" dirty="0">
                  <a:solidFill>
                    <a:prstClr val="white"/>
                  </a:solidFill>
                </a:rPr>
                <a:t>Phone Emulator</a:t>
              </a:r>
            </a:p>
          </p:txBody>
        </p:sp>
        <p:sp>
          <p:nvSpPr>
            <p:cNvPr id="21" name="Rectangle 20"/>
            <p:cNvSpPr/>
            <p:nvPr/>
          </p:nvSpPr>
          <p:spPr>
            <a:xfrm>
              <a:off x="1544495" y="2628900"/>
              <a:ext cx="999196" cy="342900"/>
            </a:xfrm>
            <a:prstGeom prst="rect">
              <a:avLst/>
            </a:prstGeom>
          </p:spPr>
          <p:txBody>
            <a:bodyPr wrap="square" anchor="ctr" anchorCtr="0">
              <a:noAutofit/>
            </a:bodyPr>
            <a:lstStyle/>
            <a:p>
              <a:pPr algn="ctr"/>
              <a:r>
                <a:rPr lang="en-US" sz="1400" dirty="0">
                  <a:solidFill>
                    <a:prstClr val="white"/>
                  </a:solidFill>
                </a:rPr>
                <a:t>Samples</a:t>
              </a:r>
            </a:p>
          </p:txBody>
        </p:sp>
        <p:sp>
          <p:nvSpPr>
            <p:cNvPr id="22" name="Rectangle 21"/>
            <p:cNvSpPr/>
            <p:nvPr/>
          </p:nvSpPr>
          <p:spPr>
            <a:xfrm>
              <a:off x="3141900" y="2628900"/>
              <a:ext cx="1345240" cy="342900"/>
            </a:xfrm>
            <a:prstGeom prst="rect">
              <a:avLst/>
            </a:prstGeom>
          </p:spPr>
          <p:txBody>
            <a:bodyPr wrap="none" anchor="ctr" anchorCtr="0">
              <a:noAutofit/>
            </a:bodyPr>
            <a:lstStyle/>
            <a:p>
              <a:pPr algn="ctr"/>
              <a:r>
                <a:rPr lang="en-US" sz="1400" dirty="0">
                  <a:solidFill>
                    <a:prstClr val="white"/>
                  </a:solidFill>
                </a:rPr>
                <a:t>Documentation</a:t>
              </a:r>
            </a:p>
          </p:txBody>
        </p:sp>
        <p:sp>
          <p:nvSpPr>
            <p:cNvPr id="23" name="Rectangle 22"/>
            <p:cNvSpPr/>
            <p:nvPr/>
          </p:nvSpPr>
          <p:spPr>
            <a:xfrm>
              <a:off x="1598997" y="2994660"/>
              <a:ext cx="721671" cy="307777"/>
            </a:xfrm>
            <a:prstGeom prst="rect">
              <a:avLst/>
            </a:prstGeom>
          </p:spPr>
          <p:txBody>
            <a:bodyPr wrap="none" anchor="ctr" anchorCtr="0">
              <a:noAutofit/>
            </a:bodyPr>
            <a:lstStyle/>
            <a:p>
              <a:pPr algn="ctr"/>
              <a:r>
                <a:rPr lang="en-US" sz="1400" dirty="0">
                  <a:solidFill>
                    <a:prstClr val="white"/>
                  </a:solidFill>
                </a:rPr>
                <a:t>Guides</a:t>
              </a:r>
            </a:p>
          </p:txBody>
        </p:sp>
        <p:sp>
          <p:nvSpPr>
            <p:cNvPr id="24" name="Rectangle 23"/>
            <p:cNvSpPr/>
            <p:nvPr/>
          </p:nvSpPr>
          <p:spPr>
            <a:xfrm>
              <a:off x="3286170" y="2994660"/>
              <a:ext cx="1056700" cy="307777"/>
            </a:xfrm>
            <a:prstGeom prst="rect">
              <a:avLst/>
            </a:prstGeom>
          </p:spPr>
          <p:txBody>
            <a:bodyPr wrap="none" anchor="ctr" anchorCtr="0">
              <a:noAutofit/>
            </a:bodyPr>
            <a:lstStyle/>
            <a:p>
              <a:pPr algn="ctr"/>
              <a:r>
                <a:rPr lang="en-US" sz="1400" dirty="0">
                  <a:solidFill>
                    <a:prstClr val="white"/>
                  </a:solidFill>
                </a:rPr>
                <a:t>Community</a:t>
              </a:r>
            </a:p>
          </p:txBody>
        </p:sp>
        <p:sp>
          <p:nvSpPr>
            <p:cNvPr id="25" name="Rectangle 24"/>
            <p:cNvSpPr/>
            <p:nvPr/>
          </p:nvSpPr>
          <p:spPr>
            <a:xfrm>
              <a:off x="1603532" y="3349823"/>
              <a:ext cx="2579039" cy="307777"/>
            </a:xfrm>
            <a:prstGeom prst="rect">
              <a:avLst/>
            </a:prstGeom>
          </p:spPr>
          <p:txBody>
            <a:bodyPr wrap="none" anchor="ctr" anchorCtr="0">
              <a:noAutofit/>
            </a:bodyPr>
            <a:lstStyle/>
            <a:p>
              <a:pPr algn="ctr"/>
              <a:r>
                <a:rPr lang="en-US" sz="1400" dirty="0">
                  <a:solidFill>
                    <a:prstClr val="white"/>
                  </a:solidFill>
                </a:rPr>
                <a:t>Packaging and Verification Tools</a:t>
              </a:r>
            </a:p>
          </p:txBody>
        </p:sp>
        <p:cxnSp>
          <p:nvCxnSpPr>
            <p:cNvPr id="67" name="Straight Connector 66"/>
            <p:cNvCxnSpPr/>
            <p:nvPr/>
          </p:nvCxnSpPr>
          <p:spPr>
            <a:xfrm rot="5400000">
              <a:off x="2209800" y="2590800"/>
              <a:ext cx="1447800"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10800000" flipH="1">
              <a:off x="1143000" y="22860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10800000" flipH="1">
              <a:off x="1143000" y="26289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0800000" flipH="1">
              <a:off x="1143000" y="29718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10800000" flipH="1">
              <a:off x="1143000" y="33147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33" name="Group 116"/>
          <p:cNvGrpSpPr/>
          <p:nvPr/>
        </p:nvGrpSpPr>
        <p:grpSpPr>
          <a:xfrm>
            <a:off x="1066800" y="4232031"/>
            <a:ext cx="3886200" cy="1978269"/>
            <a:chOff x="5029200" y="4270131"/>
            <a:chExt cx="3886200" cy="1978269"/>
          </a:xfrm>
        </p:grpSpPr>
        <p:sp>
          <p:nvSpPr>
            <p:cNvPr id="29" name="Rectangle 28"/>
            <p:cNvSpPr/>
            <p:nvPr/>
          </p:nvSpPr>
          <p:spPr bwMode="auto">
            <a:xfrm>
              <a:off x="5029200" y="4270131"/>
              <a:ext cx="3886200" cy="1978269"/>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5" name="Rectangle 44"/>
            <p:cNvSpPr/>
            <p:nvPr/>
          </p:nvSpPr>
          <p:spPr>
            <a:xfrm>
              <a:off x="5411169" y="4495800"/>
              <a:ext cx="1180131" cy="307777"/>
            </a:xfrm>
            <a:prstGeom prst="rect">
              <a:avLst/>
            </a:prstGeom>
          </p:spPr>
          <p:txBody>
            <a:bodyPr wrap="none">
              <a:spAutoFit/>
            </a:bodyPr>
            <a:lstStyle/>
            <a:p>
              <a:pPr algn="ctr"/>
              <a:r>
                <a:rPr lang="en-US" sz="1400" dirty="0">
                  <a:solidFill>
                    <a:prstClr val="white"/>
                  </a:solidFill>
                </a:rPr>
                <a:t>Notifications</a:t>
              </a:r>
            </a:p>
          </p:txBody>
        </p:sp>
        <p:sp>
          <p:nvSpPr>
            <p:cNvPr id="46" name="Rectangle 45"/>
            <p:cNvSpPr/>
            <p:nvPr/>
          </p:nvSpPr>
          <p:spPr>
            <a:xfrm>
              <a:off x="5573073" y="4984132"/>
              <a:ext cx="856325" cy="307777"/>
            </a:xfrm>
            <a:prstGeom prst="rect">
              <a:avLst/>
            </a:prstGeom>
          </p:spPr>
          <p:txBody>
            <a:bodyPr wrap="none">
              <a:spAutoFit/>
            </a:bodyPr>
            <a:lstStyle/>
            <a:p>
              <a:pPr algn="ctr"/>
              <a:r>
                <a:rPr lang="en-US" sz="1400" dirty="0">
                  <a:solidFill>
                    <a:prstClr val="white"/>
                  </a:solidFill>
                </a:rPr>
                <a:t>Location</a:t>
              </a:r>
            </a:p>
          </p:txBody>
        </p:sp>
        <p:sp>
          <p:nvSpPr>
            <p:cNvPr id="47" name="Rectangle 46"/>
            <p:cNvSpPr/>
            <p:nvPr/>
          </p:nvSpPr>
          <p:spPr>
            <a:xfrm>
              <a:off x="7026310" y="4984132"/>
              <a:ext cx="784190" cy="307777"/>
            </a:xfrm>
            <a:prstGeom prst="rect">
              <a:avLst/>
            </a:prstGeom>
          </p:spPr>
          <p:txBody>
            <a:bodyPr wrap="none">
              <a:spAutoFit/>
            </a:bodyPr>
            <a:lstStyle/>
            <a:p>
              <a:pPr algn="ctr"/>
              <a:r>
                <a:rPr lang="en-US" sz="1400" dirty="0">
                  <a:solidFill>
                    <a:prstClr val="white"/>
                  </a:solidFill>
                </a:rPr>
                <a:t>Identity</a:t>
              </a:r>
            </a:p>
          </p:txBody>
        </p:sp>
        <p:sp>
          <p:nvSpPr>
            <p:cNvPr id="48" name="Rectangle 47"/>
            <p:cNvSpPr/>
            <p:nvPr/>
          </p:nvSpPr>
          <p:spPr>
            <a:xfrm>
              <a:off x="8018160" y="4984132"/>
              <a:ext cx="635110" cy="307777"/>
            </a:xfrm>
            <a:prstGeom prst="rect">
              <a:avLst/>
            </a:prstGeom>
          </p:spPr>
          <p:txBody>
            <a:bodyPr wrap="none">
              <a:spAutoFit/>
            </a:bodyPr>
            <a:lstStyle/>
            <a:p>
              <a:pPr algn="ctr"/>
              <a:r>
                <a:rPr lang="en-US" sz="1400" dirty="0">
                  <a:solidFill>
                    <a:prstClr val="white"/>
                  </a:solidFill>
                </a:rPr>
                <a:t>Feeds</a:t>
              </a:r>
            </a:p>
          </p:txBody>
        </p:sp>
        <p:sp>
          <p:nvSpPr>
            <p:cNvPr id="49" name="Rectangle 48"/>
            <p:cNvSpPr/>
            <p:nvPr/>
          </p:nvSpPr>
          <p:spPr>
            <a:xfrm>
              <a:off x="8029381" y="5403232"/>
              <a:ext cx="612668" cy="307777"/>
            </a:xfrm>
            <a:prstGeom prst="rect">
              <a:avLst/>
            </a:prstGeom>
          </p:spPr>
          <p:txBody>
            <a:bodyPr wrap="none">
              <a:spAutoFit/>
            </a:bodyPr>
            <a:lstStyle/>
            <a:p>
              <a:pPr algn="ctr"/>
              <a:r>
                <a:rPr lang="en-US" sz="1400" dirty="0">
                  <a:solidFill>
                    <a:prstClr val="white"/>
                  </a:solidFill>
                </a:rPr>
                <a:t>Maps</a:t>
              </a:r>
            </a:p>
          </p:txBody>
        </p:sp>
        <p:sp>
          <p:nvSpPr>
            <p:cNvPr id="50" name="Rectangle 49"/>
            <p:cNvSpPr/>
            <p:nvPr/>
          </p:nvSpPr>
          <p:spPr>
            <a:xfrm>
              <a:off x="7096904" y="5403232"/>
              <a:ext cx="638316" cy="307777"/>
            </a:xfrm>
            <a:prstGeom prst="rect">
              <a:avLst/>
            </a:prstGeom>
          </p:spPr>
          <p:txBody>
            <a:bodyPr wrap="none">
              <a:spAutoFit/>
            </a:bodyPr>
            <a:lstStyle/>
            <a:p>
              <a:pPr algn="ctr"/>
              <a:r>
                <a:rPr lang="en-US" sz="1400" dirty="0">
                  <a:solidFill>
                    <a:prstClr val="white"/>
                  </a:solidFill>
                </a:rPr>
                <a:t>Social</a:t>
              </a:r>
            </a:p>
          </p:txBody>
        </p:sp>
        <p:sp>
          <p:nvSpPr>
            <p:cNvPr id="51" name="Rectangle 50"/>
            <p:cNvSpPr/>
            <p:nvPr/>
          </p:nvSpPr>
          <p:spPr>
            <a:xfrm>
              <a:off x="7114306" y="4495800"/>
              <a:ext cx="1534394" cy="307777"/>
            </a:xfrm>
            <a:prstGeom prst="rect">
              <a:avLst/>
            </a:prstGeom>
          </p:spPr>
          <p:txBody>
            <a:bodyPr wrap="none">
              <a:spAutoFit/>
            </a:bodyPr>
            <a:lstStyle/>
            <a:p>
              <a:pPr algn="ctr"/>
              <a:r>
                <a:rPr lang="en-US" sz="1400" dirty="0">
                  <a:solidFill>
                    <a:prstClr val="white"/>
                  </a:solidFill>
                </a:rPr>
                <a:t>App Deployment</a:t>
              </a:r>
            </a:p>
          </p:txBody>
        </p:sp>
        <p:pic>
          <p:nvPicPr>
            <p:cNvPr id="52" name="Picture 9" descr="C:\Documents and Settings\mitchelld\Desktop\Windows Azure logo rev.png"/>
            <p:cNvPicPr>
              <a:picLocks noChangeAspect="1" noChangeArrowheads="1"/>
            </p:cNvPicPr>
            <p:nvPr/>
          </p:nvPicPr>
          <p:blipFill>
            <a:blip r:embed="rId6" cstate="print"/>
            <a:stretch>
              <a:fillRect/>
            </a:stretch>
          </p:blipFill>
          <p:spPr bwMode="auto">
            <a:xfrm>
              <a:off x="6083907" y="5791200"/>
              <a:ext cx="1840893" cy="349868"/>
            </a:xfrm>
            <a:prstGeom prst="rect">
              <a:avLst/>
            </a:prstGeom>
            <a:noFill/>
          </p:spPr>
        </p:pic>
        <p:pic>
          <p:nvPicPr>
            <p:cNvPr id="53" name="Picture 10" descr="C:\Documents and Settings\mitchelld\Desktop\Xbox Live logo horiz.png"/>
            <p:cNvPicPr>
              <a:picLocks noChangeAspect="1" noChangeArrowheads="1"/>
            </p:cNvPicPr>
            <p:nvPr/>
          </p:nvPicPr>
          <p:blipFill>
            <a:blip r:embed="rId7" cstate="print">
              <a:lum bright="100000"/>
            </a:blip>
            <a:srcRect/>
            <a:stretch>
              <a:fillRect/>
            </a:stretch>
          </p:blipFill>
          <p:spPr bwMode="auto">
            <a:xfrm>
              <a:off x="5524408" y="5493112"/>
              <a:ext cx="988271" cy="128016"/>
            </a:xfrm>
            <a:prstGeom prst="rect">
              <a:avLst/>
            </a:prstGeom>
            <a:noFill/>
          </p:spPr>
        </p:pic>
        <p:cxnSp>
          <p:nvCxnSpPr>
            <p:cNvPr id="92" name="Straight Connector 91"/>
            <p:cNvCxnSpPr/>
            <p:nvPr/>
          </p:nvCxnSpPr>
          <p:spPr>
            <a:xfrm rot="5400000">
              <a:off x="6343650" y="5117482"/>
              <a:ext cx="125730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rot="10800000" flipH="1">
              <a:off x="5181600" y="4907932"/>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10800000" flipH="1">
              <a:off x="5181600" y="5327031"/>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rot="10800000" flipH="1">
              <a:off x="5181600" y="5746131"/>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rot="5400000">
              <a:off x="7467600" y="5334000"/>
              <a:ext cx="83820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4" name="Group 115"/>
          <p:cNvGrpSpPr/>
          <p:nvPr/>
        </p:nvGrpSpPr>
        <p:grpSpPr>
          <a:xfrm>
            <a:off x="5105400" y="4232031"/>
            <a:ext cx="3886200" cy="1978269"/>
            <a:chOff x="990600" y="4270131"/>
            <a:chExt cx="3886200" cy="1978269"/>
          </a:xfrm>
        </p:grpSpPr>
        <p:sp>
          <p:nvSpPr>
            <p:cNvPr id="28" name="Rectangle 27"/>
            <p:cNvSpPr/>
            <p:nvPr/>
          </p:nvSpPr>
          <p:spPr bwMode="auto">
            <a:xfrm>
              <a:off x="990600" y="4270131"/>
              <a:ext cx="3886200" cy="197826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6BBD46">
                    <a:lumMod val="20000"/>
                    <a:lumOff val="80000"/>
                  </a:srgbClr>
                </a:solidFill>
              </a:endParaRPr>
            </a:p>
          </p:txBody>
        </p:sp>
        <p:sp>
          <p:nvSpPr>
            <p:cNvPr id="58" name="Rectangle 57"/>
            <p:cNvSpPr/>
            <p:nvPr/>
          </p:nvSpPr>
          <p:spPr>
            <a:xfrm>
              <a:off x="1419665" y="4530923"/>
              <a:ext cx="1124026" cy="307777"/>
            </a:xfrm>
            <a:prstGeom prst="rect">
              <a:avLst/>
            </a:prstGeom>
          </p:spPr>
          <p:txBody>
            <a:bodyPr wrap="none">
              <a:spAutoFit/>
            </a:bodyPr>
            <a:lstStyle/>
            <a:p>
              <a:pPr algn="ctr"/>
              <a:r>
                <a:rPr lang="en-US" sz="1400" dirty="0">
                  <a:solidFill>
                    <a:prstClr val="white"/>
                  </a:solidFill>
                </a:rPr>
                <a:t>Registration</a:t>
              </a:r>
            </a:p>
          </p:txBody>
        </p:sp>
        <p:sp>
          <p:nvSpPr>
            <p:cNvPr id="59" name="Rectangle 58"/>
            <p:cNvSpPr/>
            <p:nvPr/>
          </p:nvSpPr>
          <p:spPr>
            <a:xfrm>
              <a:off x="1497443" y="4947672"/>
              <a:ext cx="968470" cy="307777"/>
            </a:xfrm>
            <a:prstGeom prst="rect">
              <a:avLst/>
            </a:prstGeom>
          </p:spPr>
          <p:txBody>
            <a:bodyPr wrap="none">
              <a:spAutoFit/>
            </a:bodyPr>
            <a:lstStyle/>
            <a:p>
              <a:pPr algn="ctr"/>
              <a:r>
                <a:rPr lang="en-US" sz="1400" dirty="0">
                  <a:solidFill>
                    <a:prstClr val="white"/>
                  </a:solidFill>
                </a:rPr>
                <a:t>Validation</a:t>
              </a:r>
            </a:p>
          </p:txBody>
        </p:sp>
        <p:sp>
          <p:nvSpPr>
            <p:cNvPr id="60" name="Rectangle 59"/>
            <p:cNvSpPr/>
            <p:nvPr/>
          </p:nvSpPr>
          <p:spPr>
            <a:xfrm>
              <a:off x="1410657" y="5390664"/>
              <a:ext cx="1142043" cy="307777"/>
            </a:xfrm>
            <a:prstGeom prst="rect">
              <a:avLst/>
            </a:prstGeom>
          </p:spPr>
          <p:txBody>
            <a:bodyPr wrap="none">
              <a:spAutoFit/>
            </a:bodyPr>
            <a:lstStyle/>
            <a:p>
              <a:pPr algn="ctr"/>
              <a:r>
                <a:rPr lang="en-US" sz="1400" dirty="0">
                  <a:solidFill>
                    <a:prstClr val="white"/>
                  </a:solidFill>
                </a:rPr>
                <a:t>Certification</a:t>
              </a:r>
            </a:p>
          </p:txBody>
        </p:sp>
        <p:sp>
          <p:nvSpPr>
            <p:cNvPr id="61" name="Rectangle 60"/>
            <p:cNvSpPr/>
            <p:nvPr/>
          </p:nvSpPr>
          <p:spPr>
            <a:xfrm>
              <a:off x="1482183" y="5829300"/>
              <a:ext cx="998991" cy="307777"/>
            </a:xfrm>
            <a:prstGeom prst="rect">
              <a:avLst/>
            </a:prstGeom>
          </p:spPr>
          <p:txBody>
            <a:bodyPr wrap="none">
              <a:spAutoFit/>
            </a:bodyPr>
            <a:lstStyle/>
            <a:p>
              <a:pPr algn="ctr"/>
              <a:r>
                <a:rPr lang="en-US" sz="1400" dirty="0">
                  <a:solidFill>
                    <a:prstClr val="white"/>
                  </a:solidFill>
                </a:rPr>
                <a:t>Publishing</a:t>
              </a:r>
            </a:p>
          </p:txBody>
        </p:sp>
        <p:sp>
          <p:nvSpPr>
            <p:cNvPr id="62" name="Rectangle 61"/>
            <p:cNvSpPr/>
            <p:nvPr/>
          </p:nvSpPr>
          <p:spPr>
            <a:xfrm>
              <a:off x="3288647" y="4530923"/>
              <a:ext cx="1157689" cy="307777"/>
            </a:xfrm>
            <a:prstGeom prst="rect">
              <a:avLst/>
            </a:prstGeom>
          </p:spPr>
          <p:txBody>
            <a:bodyPr wrap="none">
              <a:spAutoFit/>
            </a:bodyPr>
            <a:lstStyle/>
            <a:p>
              <a:pPr algn="ctr"/>
              <a:r>
                <a:rPr lang="en-US" sz="1400" dirty="0">
                  <a:solidFill>
                    <a:prstClr val="white"/>
                  </a:solidFill>
                </a:rPr>
                <a:t>Marketplace</a:t>
              </a:r>
            </a:p>
          </p:txBody>
        </p:sp>
        <p:sp>
          <p:nvSpPr>
            <p:cNvPr id="63" name="Rectangle 62"/>
            <p:cNvSpPr/>
            <p:nvPr/>
          </p:nvSpPr>
          <p:spPr>
            <a:xfrm>
              <a:off x="3053806" y="4947672"/>
              <a:ext cx="1627370" cy="307777"/>
            </a:xfrm>
            <a:prstGeom prst="rect">
              <a:avLst/>
            </a:prstGeom>
          </p:spPr>
          <p:txBody>
            <a:bodyPr wrap="none">
              <a:spAutoFit/>
            </a:bodyPr>
            <a:lstStyle/>
            <a:p>
              <a:pPr algn="ctr"/>
              <a:r>
                <a:rPr lang="en-US" sz="1400" dirty="0">
                  <a:solidFill>
                    <a:prstClr val="white"/>
                  </a:solidFill>
                </a:rPr>
                <a:t>MO and CC Billing</a:t>
              </a:r>
            </a:p>
          </p:txBody>
        </p:sp>
        <p:sp>
          <p:nvSpPr>
            <p:cNvPr id="64" name="Rectangle 63"/>
            <p:cNvSpPr/>
            <p:nvPr/>
          </p:nvSpPr>
          <p:spPr>
            <a:xfrm>
              <a:off x="3011327" y="5390664"/>
              <a:ext cx="1712328" cy="307777"/>
            </a:xfrm>
            <a:prstGeom prst="rect">
              <a:avLst/>
            </a:prstGeom>
          </p:spPr>
          <p:txBody>
            <a:bodyPr wrap="none">
              <a:spAutoFit/>
            </a:bodyPr>
            <a:lstStyle/>
            <a:p>
              <a:pPr algn="ctr"/>
              <a:r>
                <a:rPr lang="en-US" sz="1400" dirty="0">
                  <a:solidFill>
                    <a:prstClr val="white"/>
                  </a:solidFill>
                </a:rPr>
                <a:t>Business </a:t>
              </a:r>
              <a:r>
                <a:rPr lang="en-US" sz="1400" dirty="0" smtClean="0">
                  <a:solidFill>
                    <a:prstClr val="white"/>
                  </a:solidFill>
                </a:rPr>
                <a:t>Intelligence</a:t>
              </a:r>
              <a:endParaRPr lang="en-US" sz="1400" dirty="0">
                <a:solidFill>
                  <a:prstClr val="white"/>
                </a:solidFill>
              </a:endParaRPr>
            </a:p>
          </p:txBody>
        </p:sp>
        <p:sp>
          <p:nvSpPr>
            <p:cNvPr id="65" name="Rectangle 64"/>
            <p:cNvSpPr/>
            <p:nvPr/>
          </p:nvSpPr>
          <p:spPr>
            <a:xfrm>
              <a:off x="2934383" y="5829300"/>
              <a:ext cx="1866217" cy="307777"/>
            </a:xfrm>
            <a:prstGeom prst="rect">
              <a:avLst/>
            </a:prstGeom>
          </p:spPr>
          <p:txBody>
            <a:bodyPr wrap="none">
              <a:spAutoFit/>
            </a:bodyPr>
            <a:lstStyle/>
            <a:p>
              <a:pPr algn="ctr"/>
              <a:r>
                <a:rPr lang="en-US" sz="1400" dirty="0">
                  <a:solidFill>
                    <a:prstClr val="white"/>
                  </a:solidFill>
                </a:rPr>
                <a:t>Update Management</a:t>
              </a:r>
            </a:p>
          </p:txBody>
        </p:sp>
        <p:cxnSp>
          <p:nvCxnSpPr>
            <p:cNvPr id="100" name="Straight Connector 99"/>
            <p:cNvCxnSpPr/>
            <p:nvPr/>
          </p:nvCxnSpPr>
          <p:spPr>
            <a:xfrm rot="5400000">
              <a:off x="2114550" y="5314949"/>
              <a:ext cx="1638301" cy="0"/>
            </a:xfrm>
            <a:prstGeom prst="line">
              <a:avLst/>
            </a:prstGeom>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rot="10800000" flipH="1">
              <a:off x="1143000" y="49148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rot="10800000" flipH="1">
              <a:off x="1143000" y="53339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rot="10800000" flipH="1">
              <a:off x="1143000" y="57530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54" name="Group 111"/>
          <p:cNvGrpSpPr/>
          <p:nvPr/>
        </p:nvGrpSpPr>
        <p:grpSpPr>
          <a:xfrm>
            <a:off x="5105400" y="1371600"/>
            <a:ext cx="3886200" cy="381000"/>
            <a:chOff x="990600" y="1371600"/>
            <a:chExt cx="3886200" cy="381000"/>
          </a:xfrm>
        </p:grpSpPr>
        <p:sp>
          <p:nvSpPr>
            <p:cNvPr id="5" name="Rectangle 4"/>
            <p:cNvSpPr/>
            <p:nvPr/>
          </p:nvSpPr>
          <p:spPr bwMode="auto">
            <a:xfrm>
              <a:off x="990600" y="1371600"/>
              <a:ext cx="381000" cy="381000"/>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 name="Rectangle 5"/>
            <p:cNvSpPr/>
            <p:nvPr/>
          </p:nvSpPr>
          <p:spPr bwMode="auto">
            <a:xfrm>
              <a:off x="1371600" y="1371600"/>
              <a:ext cx="152400" cy="38100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 name="Rectangle 6"/>
            <p:cNvSpPr/>
            <p:nvPr/>
          </p:nvSpPr>
          <p:spPr bwMode="auto">
            <a:xfrm>
              <a:off x="1524000" y="1371600"/>
              <a:ext cx="3352800" cy="381000"/>
            </a:xfrm>
            <a:prstGeom prst="rect">
              <a:avLst/>
            </a:prstGeom>
            <a:solidFill>
              <a:schemeClr val="accent3">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dirty="0" smtClean="0">
                  <a:solidFill>
                    <a:srgbClr val="6BBD46">
                      <a:lumMod val="75000"/>
                    </a:srgbClr>
                  </a:solidFill>
                </a:rPr>
                <a:t>Tools</a:t>
              </a:r>
            </a:p>
          </p:txBody>
        </p:sp>
      </p:grpSp>
      <p:grpSp>
        <p:nvGrpSpPr>
          <p:cNvPr id="55" name="Group 112"/>
          <p:cNvGrpSpPr/>
          <p:nvPr/>
        </p:nvGrpSpPr>
        <p:grpSpPr>
          <a:xfrm>
            <a:off x="5105400" y="3924300"/>
            <a:ext cx="3886200" cy="381000"/>
            <a:chOff x="990600" y="3962400"/>
            <a:chExt cx="3886200" cy="381000"/>
          </a:xfrm>
        </p:grpSpPr>
        <p:sp>
          <p:nvSpPr>
            <p:cNvPr id="11" name="Rectangle 10"/>
            <p:cNvSpPr/>
            <p:nvPr/>
          </p:nvSpPr>
          <p:spPr bwMode="auto">
            <a:xfrm>
              <a:off x="990600" y="3962400"/>
              <a:ext cx="381000" cy="38100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2" name="Rectangle 11"/>
            <p:cNvSpPr/>
            <p:nvPr/>
          </p:nvSpPr>
          <p:spPr bwMode="auto">
            <a:xfrm>
              <a:off x="1371600" y="3962400"/>
              <a:ext cx="152400" cy="381000"/>
            </a:xfrm>
            <a:prstGeom prst="rect">
              <a:avLst/>
            </a:prstGeom>
            <a:solidFill>
              <a:schemeClr val="accent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3" name="Rectangle 12"/>
            <p:cNvSpPr/>
            <p:nvPr/>
          </p:nvSpPr>
          <p:spPr bwMode="auto">
            <a:xfrm>
              <a:off x="1524000" y="3962400"/>
              <a:ext cx="3352800" cy="381000"/>
            </a:xfrm>
            <a:prstGeom prst="rect">
              <a:avLst/>
            </a:prstGeom>
            <a:solidFill>
              <a:schemeClr val="accent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dirty="0" smtClean="0">
                  <a:solidFill>
                    <a:srgbClr val="EB7C00">
                      <a:lumMod val="75000"/>
                    </a:srgbClr>
                  </a:solidFill>
                </a:rPr>
                <a:t>Portal services</a:t>
              </a:r>
            </a:p>
          </p:txBody>
        </p:sp>
      </p:grpSp>
      <p:grpSp>
        <p:nvGrpSpPr>
          <p:cNvPr id="56" name="Group 113"/>
          <p:cNvGrpSpPr/>
          <p:nvPr/>
        </p:nvGrpSpPr>
        <p:grpSpPr>
          <a:xfrm>
            <a:off x="1066800" y="3924300"/>
            <a:ext cx="3886200" cy="381000"/>
            <a:chOff x="5029200" y="3962400"/>
            <a:chExt cx="3886200" cy="381000"/>
          </a:xfrm>
        </p:grpSpPr>
        <p:sp>
          <p:nvSpPr>
            <p:cNvPr id="14" name="Rectangle 13"/>
            <p:cNvSpPr/>
            <p:nvPr/>
          </p:nvSpPr>
          <p:spPr bwMode="auto">
            <a:xfrm>
              <a:off x="5029200" y="3962400"/>
              <a:ext cx="381000" cy="381000"/>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 name="Rectangle 14"/>
            <p:cNvSpPr/>
            <p:nvPr/>
          </p:nvSpPr>
          <p:spPr bwMode="auto">
            <a:xfrm>
              <a:off x="5410200" y="3962400"/>
              <a:ext cx="152400" cy="381000"/>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6" name="Rectangle 15"/>
            <p:cNvSpPr/>
            <p:nvPr/>
          </p:nvSpPr>
          <p:spPr bwMode="auto">
            <a:xfrm>
              <a:off x="5562600" y="3962400"/>
              <a:ext cx="3352800" cy="381000"/>
            </a:xfrm>
            <a:prstGeom prst="rect">
              <a:avLst/>
            </a:prstGeom>
            <a:solidFill>
              <a:schemeClr val="bg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dirty="0" smtClean="0">
                  <a:solidFill>
                    <a:srgbClr val="525051">
                      <a:lumMod val="75000"/>
                    </a:srgbClr>
                  </a:solidFill>
                </a:rPr>
                <a:t>Cloud services</a:t>
              </a:r>
            </a:p>
          </p:txBody>
        </p:sp>
      </p:grpSp>
      <p:grpSp>
        <p:nvGrpSpPr>
          <p:cNvPr id="57" name="Group 117"/>
          <p:cNvGrpSpPr/>
          <p:nvPr/>
        </p:nvGrpSpPr>
        <p:grpSpPr>
          <a:xfrm>
            <a:off x="1066800" y="1662370"/>
            <a:ext cx="3886200" cy="2057400"/>
            <a:chOff x="5029200" y="1676400"/>
            <a:chExt cx="3886200" cy="2057400"/>
          </a:xfrm>
        </p:grpSpPr>
        <p:sp>
          <p:nvSpPr>
            <p:cNvPr id="27" name="Rectangle 26"/>
            <p:cNvSpPr/>
            <p:nvPr/>
          </p:nvSpPr>
          <p:spPr bwMode="auto">
            <a:xfrm>
              <a:off x="5029200" y="1676400"/>
              <a:ext cx="3886200" cy="205740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0" name="Rectangle 29"/>
            <p:cNvSpPr/>
            <p:nvPr/>
          </p:nvSpPr>
          <p:spPr>
            <a:xfrm>
              <a:off x="5397751" y="2400300"/>
              <a:ext cx="760336" cy="261610"/>
            </a:xfrm>
            <a:prstGeom prst="rect">
              <a:avLst/>
            </a:prstGeom>
            <a:noFill/>
          </p:spPr>
          <p:txBody>
            <a:bodyPr wrap="none" tIns="0" bIns="0" anchor="t" anchorCtr="0">
              <a:noAutofit/>
            </a:bodyPr>
            <a:lstStyle/>
            <a:p>
              <a:pPr algn="ctr"/>
              <a:r>
                <a:rPr lang="en-US" sz="1400" dirty="0">
                  <a:solidFill>
                    <a:prstClr val="white"/>
                  </a:solidFill>
                </a:rPr>
                <a:t>Sensors</a:t>
              </a:r>
            </a:p>
          </p:txBody>
        </p:sp>
        <p:sp>
          <p:nvSpPr>
            <p:cNvPr id="31" name="Rectangle 30"/>
            <p:cNvSpPr/>
            <p:nvPr/>
          </p:nvSpPr>
          <p:spPr>
            <a:xfrm>
              <a:off x="6321161" y="2400300"/>
              <a:ext cx="651139" cy="261610"/>
            </a:xfrm>
            <a:prstGeom prst="rect">
              <a:avLst/>
            </a:prstGeom>
            <a:noFill/>
          </p:spPr>
          <p:txBody>
            <a:bodyPr wrap="none" tIns="0" bIns="0" anchor="t" anchorCtr="0">
              <a:noAutofit/>
            </a:bodyPr>
            <a:lstStyle/>
            <a:p>
              <a:pPr algn="ctr"/>
              <a:r>
                <a:rPr lang="en-US" sz="1400" dirty="0">
                  <a:solidFill>
                    <a:prstClr val="white"/>
                  </a:solidFill>
                </a:rPr>
                <a:t>Media</a:t>
              </a:r>
            </a:p>
          </p:txBody>
        </p:sp>
        <p:sp>
          <p:nvSpPr>
            <p:cNvPr id="32" name="Rectangle 31"/>
            <p:cNvSpPr/>
            <p:nvPr/>
          </p:nvSpPr>
          <p:spPr>
            <a:xfrm>
              <a:off x="7048500" y="2400300"/>
              <a:ext cx="534121" cy="261610"/>
            </a:xfrm>
            <a:prstGeom prst="rect">
              <a:avLst/>
            </a:prstGeom>
            <a:noFill/>
          </p:spPr>
          <p:txBody>
            <a:bodyPr wrap="none" tIns="0" bIns="0" anchor="t" anchorCtr="0">
              <a:noAutofit/>
            </a:bodyPr>
            <a:lstStyle/>
            <a:p>
              <a:pPr algn="ctr"/>
              <a:r>
                <a:rPr lang="en-US" sz="1400" dirty="0">
                  <a:solidFill>
                    <a:prstClr val="white"/>
                  </a:solidFill>
                </a:rPr>
                <a:t>Data</a:t>
              </a:r>
            </a:p>
          </p:txBody>
        </p:sp>
        <p:sp>
          <p:nvSpPr>
            <p:cNvPr id="35" name="Rectangle 34"/>
            <p:cNvSpPr/>
            <p:nvPr/>
          </p:nvSpPr>
          <p:spPr>
            <a:xfrm>
              <a:off x="6272387" y="2781300"/>
              <a:ext cx="1347613" cy="196977"/>
            </a:xfrm>
            <a:prstGeom prst="rect">
              <a:avLst/>
            </a:prstGeom>
            <a:noFill/>
          </p:spPr>
          <p:txBody>
            <a:bodyPr wrap="none" tIns="0" anchor="t" anchorCtr="0">
              <a:noAutofit/>
            </a:bodyPr>
            <a:lstStyle/>
            <a:p>
              <a:pPr algn="ctr">
                <a:lnSpc>
                  <a:spcPct val="70000"/>
                </a:lnSpc>
              </a:pPr>
              <a:r>
                <a:rPr lang="en-US" sz="1400" dirty="0" smtClean="0">
                  <a:solidFill>
                    <a:prstClr val="white"/>
                  </a:solidFill>
                </a:rPr>
                <a:t>Xbox LIVE</a:t>
              </a:r>
              <a:endParaRPr lang="en-US" sz="1400" dirty="0">
                <a:solidFill>
                  <a:prstClr val="white"/>
                </a:solidFill>
              </a:endParaRPr>
            </a:p>
          </p:txBody>
        </p:sp>
        <p:sp>
          <p:nvSpPr>
            <p:cNvPr id="36" name="Rectangle 35"/>
            <p:cNvSpPr/>
            <p:nvPr/>
          </p:nvSpPr>
          <p:spPr>
            <a:xfrm>
              <a:off x="7687910" y="2781300"/>
              <a:ext cx="1113190" cy="196977"/>
            </a:xfrm>
            <a:prstGeom prst="rect">
              <a:avLst/>
            </a:prstGeom>
            <a:noFill/>
          </p:spPr>
          <p:txBody>
            <a:bodyPr wrap="none" tIns="0" anchor="t" anchorCtr="0">
              <a:noAutofit/>
            </a:bodyPr>
            <a:lstStyle/>
            <a:p>
              <a:pPr algn="ctr">
                <a:lnSpc>
                  <a:spcPct val="70000"/>
                </a:lnSpc>
              </a:pPr>
              <a:r>
                <a:rPr lang="en-US" sz="1400" dirty="0">
                  <a:solidFill>
                    <a:prstClr val="white"/>
                  </a:solidFill>
                </a:rPr>
                <a:t>Notifications</a:t>
              </a:r>
            </a:p>
          </p:txBody>
        </p:sp>
        <p:sp>
          <p:nvSpPr>
            <p:cNvPr id="37" name="Rectangle 36"/>
            <p:cNvSpPr/>
            <p:nvPr/>
          </p:nvSpPr>
          <p:spPr>
            <a:xfrm>
              <a:off x="5332331" y="3137605"/>
              <a:ext cx="3278269" cy="196977"/>
            </a:xfrm>
            <a:prstGeom prst="rect">
              <a:avLst/>
            </a:prstGeom>
            <a:noFill/>
          </p:spPr>
          <p:txBody>
            <a:bodyPr wrap="none" tIns="0" anchor="t" anchorCtr="0">
              <a:noAutofit/>
            </a:bodyPr>
            <a:lstStyle/>
            <a:p>
              <a:pPr algn="ctr">
                <a:lnSpc>
                  <a:spcPct val="70000"/>
                </a:lnSpc>
              </a:pPr>
              <a:r>
                <a:rPr lang="en-US" sz="1400" dirty="0">
                  <a:solidFill>
                    <a:prstClr val="white"/>
                  </a:solidFill>
                </a:rPr>
                <a:t>.NET Framework managed code sandbox</a:t>
              </a:r>
            </a:p>
          </p:txBody>
        </p:sp>
        <p:pic>
          <p:nvPicPr>
            <p:cNvPr id="38" name="Picture 5" descr="C:\Documents and Settings\mitchelld\Desktop\Silverlight h c reverse.png"/>
            <p:cNvPicPr>
              <a:picLocks noChangeAspect="1" noChangeArrowheads="1"/>
            </p:cNvPicPr>
            <p:nvPr/>
          </p:nvPicPr>
          <p:blipFill>
            <a:blip r:embed="rId8" cstate="print"/>
            <a:srcRect/>
            <a:stretch>
              <a:fillRect/>
            </a:stretch>
          </p:blipFill>
          <p:spPr bwMode="auto">
            <a:xfrm>
              <a:off x="5334000" y="1833682"/>
              <a:ext cx="1391746" cy="452318"/>
            </a:xfrm>
            <a:prstGeom prst="rect">
              <a:avLst/>
            </a:prstGeom>
            <a:noFill/>
          </p:spPr>
        </p:pic>
        <p:pic>
          <p:nvPicPr>
            <p:cNvPr id="39" name="Picture 6" descr="C:\Documents and Settings\mitchelld\Desktop\XNA logo r.png"/>
            <p:cNvPicPr>
              <a:picLocks noChangeAspect="1" noChangeArrowheads="1"/>
            </p:cNvPicPr>
            <p:nvPr/>
          </p:nvPicPr>
          <p:blipFill>
            <a:blip r:embed="rId9" cstate="print"/>
            <a:srcRect/>
            <a:stretch>
              <a:fillRect/>
            </a:stretch>
          </p:blipFill>
          <p:spPr bwMode="auto">
            <a:xfrm>
              <a:off x="7368260" y="1866900"/>
              <a:ext cx="922784" cy="358776"/>
            </a:xfrm>
            <a:prstGeom prst="rect">
              <a:avLst/>
            </a:prstGeom>
            <a:noFill/>
          </p:spPr>
        </p:pic>
        <p:pic>
          <p:nvPicPr>
            <p:cNvPr id="40" name="Picture 3" descr="\\server3\Restrict\FTP_Root\Clients\White_Whale\7-20553_Windows_Mobile_7_Bootcamp_11-15\Template\SFP Art\WPhone_h_rgb_r.png"/>
            <p:cNvPicPr>
              <a:picLocks noChangeAspect="1" noChangeArrowheads="1"/>
            </p:cNvPicPr>
            <p:nvPr/>
          </p:nvPicPr>
          <p:blipFill>
            <a:blip r:embed="rId10" cstate="print"/>
            <a:stretch>
              <a:fillRect/>
            </a:stretch>
          </p:blipFill>
          <p:spPr bwMode="auto">
            <a:xfrm>
              <a:off x="5219700" y="3446571"/>
              <a:ext cx="1143000" cy="175240"/>
            </a:xfrm>
            <a:prstGeom prst="rect">
              <a:avLst/>
            </a:prstGeom>
            <a:noFill/>
          </p:spPr>
        </p:pic>
        <p:pic>
          <p:nvPicPr>
            <p:cNvPr id="41" name="Picture 7" descr="C:\Documents and Settings\mitchelld\Desktop\Xbox 360 logo white banner.png"/>
            <p:cNvPicPr>
              <a:picLocks noChangeAspect="1" noChangeArrowheads="1"/>
            </p:cNvPicPr>
            <p:nvPr/>
          </p:nvPicPr>
          <p:blipFill>
            <a:blip r:embed="rId11" cstate="print"/>
            <a:srcRect r="31369"/>
            <a:stretch>
              <a:fillRect/>
            </a:stretch>
          </p:blipFill>
          <p:spPr bwMode="auto">
            <a:xfrm>
              <a:off x="6610350" y="3410782"/>
              <a:ext cx="819150" cy="246818"/>
            </a:xfrm>
            <a:prstGeom prst="rect">
              <a:avLst/>
            </a:prstGeom>
            <a:noFill/>
          </p:spPr>
        </p:pic>
        <p:pic>
          <p:nvPicPr>
            <p:cNvPr id="42" name="Picture 8" descr="C:\Documents and Settings\mitchelld\Desktop\windows 7 rev h.png"/>
            <p:cNvPicPr>
              <a:picLocks noChangeAspect="1" noChangeArrowheads="1"/>
            </p:cNvPicPr>
            <p:nvPr/>
          </p:nvPicPr>
          <p:blipFill>
            <a:blip r:embed="rId12" cstate="print"/>
            <a:srcRect/>
            <a:stretch>
              <a:fillRect/>
            </a:stretch>
          </p:blipFill>
          <p:spPr bwMode="auto">
            <a:xfrm>
              <a:off x="7658100" y="3441901"/>
              <a:ext cx="1090480" cy="184580"/>
            </a:xfrm>
            <a:prstGeom prst="rect">
              <a:avLst/>
            </a:prstGeom>
            <a:noFill/>
          </p:spPr>
        </p:pic>
        <p:sp>
          <p:nvSpPr>
            <p:cNvPr id="43" name="Rectangle 42"/>
            <p:cNvSpPr/>
            <p:nvPr/>
          </p:nvSpPr>
          <p:spPr>
            <a:xfrm>
              <a:off x="7771680" y="2400300"/>
              <a:ext cx="838920" cy="261610"/>
            </a:xfrm>
            <a:prstGeom prst="rect">
              <a:avLst/>
            </a:prstGeom>
            <a:noFill/>
          </p:spPr>
          <p:txBody>
            <a:bodyPr wrap="none" tIns="0" bIns="0" anchor="t" anchorCtr="0">
              <a:noAutofit/>
            </a:bodyPr>
            <a:lstStyle/>
            <a:p>
              <a:pPr algn="ctr"/>
              <a:r>
                <a:rPr lang="en-US" sz="1400" dirty="0" smtClean="0">
                  <a:solidFill>
                    <a:prstClr val="white"/>
                  </a:solidFill>
                </a:rPr>
                <a:t>Location</a:t>
              </a:r>
              <a:endParaRPr lang="en-US" sz="1400" dirty="0">
                <a:solidFill>
                  <a:prstClr val="white"/>
                </a:solidFill>
              </a:endParaRPr>
            </a:p>
          </p:txBody>
        </p:sp>
        <p:sp>
          <p:nvSpPr>
            <p:cNvPr id="44" name="Rectangle 43"/>
            <p:cNvSpPr/>
            <p:nvPr/>
          </p:nvSpPr>
          <p:spPr>
            <a:xfrm>
              <a:off x="5424312" y="2781300"/>
              <a:ext cx="709788" cy="196977"/>
            </a:xfrm>
            <a:prstGeom prst="rect">
              <a:avLst/>
            </a:prstGeom>
            <a:noFill/>
          </p:spPr>
          <p:txBody>
            <a:bodyPr wrap="none" tIns="0" anchor="t" anchorCtr="0">
              <a:noAutofit/>
            </a:bodyPr>
            <a:lstStyle/>
            <a:p>
              <a:pPr algn="ctr">
                <a:lnSpc>
                  <a:spcPct val="70000"/>
                </a:lnSpc>
              </a:pPr>
              <a:r>
                <a:rPr lang="en-US" sz="1400" dirty="0" smtClean="0">
                  <a:solidFill>
                    <a:prstClr val="white"/>
                  </a:solidFill>
                </a:rPr>
                <a:t>Phone</a:t>
              </a:r>
              <a:endParaRPr lang="en-US" sz="1400" dirty="0">
                <a:solidFill>
                  <a:prstClr val="white"/>
                </a:solidFill>
              </a:endParaRPr>
            </a:p>
          </p:txBody>
        </p:sp>
        <p:cxnSp>
          <p:nvCxnSpPr>
            <p:cNvPr id="74" name="Straight Connector 73"/>
            <p:cNvCxnSpPr/>
            <p:nvPr/>
          </p:nvCxnSpPr>
          <p:spPr>
            <a:xfrm rot="10800000" flipH="1">
              <a:off x="5181600" y="23241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rot="10800000" flipH="1">
              <a:off x="5181600" y="26670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0800000" flipH="1">
              <a:off x="5181600" y="30099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10800000" flipH="1">
              <a:off x="5181600" y="33528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5400000">
              <a:off x="6629400" y="2286000"/>
              <a:ext cx="7620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5400000">
              <a:off x="5929487" y="2667000"/>
              <a:ext cx="685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5400000">
              <a:off x="7353300" y="2667000"/>
              <a:ext cx="685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66" name="Group 118"/>
          <p:cNvGrpSpPr/>
          <p:nvPr/>
        </p:nvGrpSpPr>
        <p:grpSpPr>
          <a:xfrm>
            <a:off x="1066800" y="1371600"/>
            <a:ext cx="3886200" cy="381000"/>
            <a:chOff x="5029200" y="1371600"/>
            <a:chExt cx="3886200" cy="381000"/>
          </a:xfrm>
        </p:grpSpPr>
        <p:sp>
          <p:nvSpPr>
            <p:cNvPr id="8" name="Rectangle 7"/>
            <p:cNvSpPr/>
            <p:nvPr/>
          </p:nvSpPr>
          <p:spPr bwMode="auto">
            <a:xfrm>
              <a:off x="5029200" y="1371600"/>
              <a:ext cx="381000" cy="38100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9" name="Rectangle 8"/>
            <p:cNvSpPr/>
            <p:nvPr/>
          </p:nvSpPr>
          <p:spPr bwMode="auto">
            <a:xfrm>
              <a:off x="5410200" y="1371600"/>
              <a:ext cx="152400" cy="3810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0" name="Rectangle 9"/>
            <p:cNvSpPr/>
            <p:nvPr/>
          </p:nvSpPr>
          <p:spPr bwMode="auto">
            <a:xfrm>
              <a:off x="5562600" y="1371600"/>
              <a:ext cx="3352800" cy="381000"/>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dirty="0" smtClean="0">
                  <a:solidFill>
                    <a:srgbClr val="557EB9">
                      <a:lumMod val="75000"/>
                    </a:srgbClr>
                  </a:solidFill>
                </a:rPr>
                <a:t>Runtime</a:t>
              </a:r>
            </a:p>
          </p:txBody>
        </p:sp>
      </p:grpSp>
      <p:sp>
        <p:nvSpPr>
          <p:cNvPr id="90" name="Заголовок 1"/>
          <p:cNvSpPr>
            <a:spLocks noGrp="1"/>
          </p:cNvSpPr>
          <p:nvPr>
            <p:ph type="title"/>
          </p:nvPr>
        </p:nvSpPr>
        <p:spPr>
          <a:xfrm>
            <a:off x="457200" y="274638"/>
            <a:ext cx="8229600" cy="1143000"/>
          </a:xfrm>
        </p:spPr>
        <p:txBody>
          <a:bodyPr/>
          <a:lstStyle/>
          <a:p>
            <a:pPr algn="l"/>
            <a:r>
              <a:rPr lang="en-US" sz="4400" dirty="0" smtClean="0">
                <a:solidFill>
                  <a:schemeClr val="bg1"/>
                </a:solidFill>
                <a:latin typeface="Segoe UI Light" pitchFamily="34" charset="0"/>
              </a:rPr>
              <a:t>windows phone 7 platform</a:t>
            </a:r>
            <a:endParaRPr lang="uk-UA" sz="4400" dirty="0">
              <a:solidFill>
                <a:schemeClr val="bg1"/>
              </a:solidFill>
              <a:latin typeface="Segoe UI Light" pitchFamily="34" charset="0"/>
            </a:endParaRPr>
          </a:p>
        </p:txBody>
      </p:sp>
    </p:spTree>
    <p:extLst>
      <p:ext uri="{BB962C8B-B14F-4D97-AF65-F5344CB8AC3E}">
        <p14:creationId xmlns:p14="http://schemas.microsoft.com/office/powerpoint/2010/main" val="249094676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4400" dirty="0" smtClean="0"/>
              <a:t>roadmap</a:t>
            </a:r>
            <a:endParaRPr lang="uk-UA" sz="4400" dirty="0"/>
          </a:p>
        </p:txBody>
      </p:sp>
      <p:sp>
        <p:nvSpPr>
          <p:cNvPr id="3" name="Объект 2"/>
          <p:cNvSpPr>
            <a:spLocks noGrp="1"/>
          </p:cNvSpPr>
          <p:nvPr>
            <p:ph idx="1"/>
          </p:nvPr>
        </p:nvSpPr>
        <p:spPr/>
        <p:txBody>
          <a:bodyPr/>
          <a:lstStyle/>
          <a:p>
            <a:endParaRPr lang="uk-U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09800"/>
            <a:ext cx="72240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1853194"/>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LEXMETADATA" val="&lt;?xml version=&quot;1.0&quot; encoding=&quot;utf-16&quot;?&gt;&#10;&lt;PresentationMetadata xmlns:xsi=&quot;http://www.w3.org/2001/XMLSchema-instance&quot; xmlns:xsd=&quot;http://www.w3.org/2001/XMLSchema&quot;&gt;&#10;  &lt;TransitionType&gt;Direct&lt;/TransitionType&gt;&#10;  &lt;UniqueID&gt;0&lt;/UniqueID&gt;&#10;  &lt;ShowPreviews&gt;true&lt;/ShowPreviews&gt;&#10;  &lt;ShowReviews&gt;true&lt;/ShowReviews&gt;&#10;  &lt;ShowHeaderTitle xsi:nil=&quot;true&quot; /&gt;&#10;  &lt;ShowHeaderNumber xsi:nil=&quot;true&quot; /&gt;&#10;  &lt;SectionTemplate&gt;Template2&lt;/SectionTemplate&gt;&#10;  &lt;SectionTemplateColor&gt;&#10;    &lt;A&gt;255&lt;/A&gt;&#10;    &lt;R&gt;128&lt;/R&gt;&#10;    &lt;G&gt;128&lt;/G&gt;&#10;    &lt;B&gt;128&lt;/B&gt;&#10;    &lt;ScA&gt;1&lt;/ScA&gt;&#10;    &lt;ScR&gt;0.2158605&lt;/ScR&gt;&#10;    &lt;ScG&gt;0.2158605&lt;/ScG&gt;&#10;    &lt;ScB&gt;0.2158605&lt;/ScB&gt;&#10;  &lt;/SectionTemplateColor&gt;&#10;  &lt;SectionArrangement&gt;Simple&lt;/SectionArrangement&gt;&#10;&lt;/PresentationMetadata&gt;"/>
</p:tagLst>
</file>

<file path=ppt/tags/tag2.xml><?xml version="1.0" encoding="utf-8"?>
<p:tagLst xmlns:a="http://schemas.openxmlformats.org/drawingml/2006/main" xmlns:r="http://schemas.openxmlformats.org/officeDocument/2006/relationships" xmlns:p="http://schemas.openxmlformats.org/presentationml/2006/main">
  <p:tag name="PLEXMETADATA" val="&lt;?xml version=&quot;1.0&quot; encoding=&quot;utf-16&quot;?&gt;&#10;&lt;Metadata xmlns:xsi=&quot;http://www.w3.org/2001/XMLSchema-instance&quot; xmlns:xsd=&quot;http://www.w3.org/2001/XMLSchema&quot; xsi:type=&quot;BackgroundMetadata&quot;&gt;&#10;  &lt;SectionOptions /&gt;&#10;  &lt;GalleryItemID&gt;BackgroundGalleryItem2&lt;/GalleryItemID&gt;&#10;&lt;/Metadata&gt;"/>
</p:tagLst>
</file>

<file path=ppt/theme/theme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dows Phone White Template">
  <a:themeElements>
    <a:clrScheme name="Windows Phone Template">
      <a:dk1>
        <a:sysClr val="windowText" lastClr="000000"/>
      </a:dk1>
      <a:lt1>
        <a:sysClr val="window" lastClr="FFFFFF"/>
      </a:lt1>
      <a:dk2>
        <a:srgbClr val="D4D4D4"/>
      </a:dk2>
      <a:lt2>
        <a:srgbClr val="525051"/>
      </a:lt2>
      <a:accent1>
        <a:srgbClr val="557EB9"/>
      </a:accent1>
      <a:accent2>
        <a:srgbClr val="EB7C00"/>
      </a:accent2>
      <a:accent3>
        <a:srgbClr val="6BBD46"/>
      </a:accent3>
      <a:accent4>
        <a:srgbClr val="FFA615"/>
      </a:accent4>
      <a:accent5>
        <a:srgbClr val="D4D4D4"/>
      </a:accent5>
      <a:accent6>
        <a:srgbClr val="525051"/>
      </a:accent6>
      <a:hlink>
        <a:srgbClr val="0066FF"/>
      </a:hlink>
      <a:folHlink>
        <a:srgbClr val="800080"/>
      </a:folHlink>
    </a:clrScheme>
    <a:fontScheme name="Custom 1">
      <a:majorFont>
        <a:latin typeface="Segoe Light"/>
        <a:ea typeface=""/>
        <a:cs typeface=""/>
      </a:majorFont>
      <a:minorFont>
        <a:latin typeface="Sego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alpha val="50000"/>
          </a:schemeClr>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gradFill>
              <a:gsLst>
                <a:gs pos="0">
                  <a:schemeClr val="tx1"/>
                </a:gs>
                <a:gs pos="50000">
                  <a:schemeClr val="tx1"/>
                </a:gs>
              </a:gsLst>
              <a:lin ang="5400000" scaled="0"/>
            </a:gradFill>
          </a:defRPr>
        </a:defPPr>
      </a:lstStyle>
    </a:txDef>
  </a:objectDefaults>
  <a:extraClrSchemeLst/>
</a:theme>
</file>

<file path=ppt/theme/theme4.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E91D6E7FE66844B599A5FFA931E451" ma:contentTypeVersion="0" ma:contentTypeDescription="Create a new document." ma:contentTypeScope="" ma:versionID="2ffc9b6698640865037213d5e52d8680">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BDB44AE-AB3F-433F-A130-241ADD05C1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F71EBD9-6A4B-4A15-89AB-AE2B8325F6EA}">
  <ds:schemaRefs>
    <ds:schemaRef ds:uri="http://schemas.microsoft.com/sharepoint/v3/contenttype/forms"/>
  </ds:schemaRefs>
</ds:datastoreItem>
</file>

<file path=customXml/itemProps3.xml><?xml version="1.0" encoding="utf-8"?>
<ds:datastoreItem xmlns:ds="http://schemas.openxmlformats.org/officeDocument/2006/customXml" ds:itemID="{0DDC0D3C-747E-49BF-B4AC-9ED60FBFE13F}">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4081</TotalTime>
  <Words>241</Words>
  <Application>Microsoft Office PowerPoint</Application>
  <PresentationFormat>On-screen Show (4:3)</PresentationFormat>
  <Paragraphs>85</Paragraphs>
  <Slides>16</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16</vt:i4>
      </vt:variant>
    </vt:vector>
  </HeadingPairs>
  <TitlesOfParts>
    <vt:vector size="26" baseType="lpstr">
      <vt:lpstr>Arial</vt:lpstr>
      <vt:lpstr>Segoe UI Light</vt:lpstr>
      <vt:lpstr>Segoe UI</vt:lpstr>
      <vt:lpstr>Segoe Light</vt:lpstr>
      <vt:lpstr>Wingdings</vt:lpstr>
      <vt:lpstr>Calibri</vt:lpstr>
      <vt:lpstr>5_Office Theme</vt:lpstr>
      <vt:lpstr>1_Office Theme</vt:lpstr>
      <vt:lpstr>Windows Phone White Template</vt:lpstr>
      <vt:lpstr>6_Office Theme</vt:lpstr>
      <vt:lpstr>PowerPoint Presentation</vt:lpstr>
      <vt:lpstr>PowerPoint Presentation</vt:lpstr>
      <vt:lpstr>PowerPoint Presentation</vt:lpstr>
      <vt:lpstr>key principles</vt:lpstr>
      <vt:lpstr>but metro first!</vt:lpstr>
      <vt:lpstr>applications</vt:lpstr>
      <vt:lpstr>stats and facts</vt:lpstr>
      <vt:lpstr>windows phone 7 platform</vt:lpstr>
      <vt:lpstr>roadmap</vt:lpstr>
      <vt:lpstr>windows 8</vt:lpstr>
      <vt:lpstr>windows 8</vt:lpstr>
      <vt:lpstr>windows store</vt:lpstr>
      <vt:lpstr>devrain solutions</vt:lpstr>
      <vt:lpstr>devrain solutions</vt:lpstr>
      <vt:lpstr>references</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for Windows Phone</dc:title>
  <dc:subject>Hackaton</dc:subject>
  <dc:creator/>
  <dc:description>Template:
Formatting:
Event Date: March 15-17, 2010
Event Location: Las Vegas, Mandalay Bay Hotel
Audience Type: Internal/External</dc:description>
  <cp:lastModifiedBy>galushko</cp:lastModifiedBy>
  <cp:revision>350</cp:revision>
  <dcterms:created xsi:type="dcterms:W3CDTF">2010-03-12T04:29:48Z</dcterms:created>
  <dcterms:modified xsi:type="dcterms:W3CDTF">2012-04-16T16:43:10Z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0x01010094E91D6E7FE66844B599A5FFA931E451</vt:lpwstr>
  </property>
</Properties>
</file>